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7562850" cy="10688638"/>
  <p:notesSz cx="6797675" cy="9926638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436B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50" y="298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154BB-B822-0C4E-9064-930C5403572A}" type="datetimeFigureOut">
              <a:rPr lang="it-IT" smtClean="0"/>
              <a:pPr/>
              <a:t>19/01/2016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06901-D32E-0348-BED3-917B33D06BD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71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06901-D32E-0348-BED3-917B33D06BD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896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3"/>
          <p:cNvSpPr>
            <a:spLocks noChangeArrowheads="1"/>
          </p:cNvSpPr>
          <p:nvPr userDrawn="1"/>
        </p:nvSpPr>
        <p:spPr bwMode="auto">
          <a:xfrm>
            <a:off x="-1630545" y="-491667"/>
            <a:ext cx="1781802" cy="569250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vert="horz" wrap="square" lIns="104287" tIns="104287" rIns="104287" bIns="104287" anchor="t" anchorCtr="0" upright="1">
            <a:noAutofit/>
          </a:bodyPr>
          <a:lstStyle/>
          <a:p>
            <a:endParaRPr lang="it-IT"/>
          </a:p>
        </p:txBody>
      </p:sp>
      <p:sp>
        <p:nvSpPr>
          <p:cNvPr id="8" name="Rectangle 64"/>
          <p:cNvSpPr>
            <a:spLocks noChangeArrowheads="1"/>
          </p:cNvSpPr>
          <p:nvPr userDrawn="1"/>
        </p:nvSpPr>
        <p:spPr bwMode="auto">
          <a:xfrm>
            <a:off x="2717800" y="-266319"/>
            <a:ext cx="7372394" cy="1974755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vert="horz" wrap="square" lIns="104287" tIns="104287" rIns="104287" bIns="104287" anchor="t" anchorCtr="0" upright="1">
            <a:noAutofit/>
          </a:bodyPr>
          <a:lstStyle/>
          <a:p>
            <a:endParaRPr lang="it-IT"/>
          </a:p>
        </p:txBody>
      </p:sp>
      <p:pic>
        <p:nvPicPr>
          <p:cNvPr id="9" name="Immagine 8" descr="MacBook HD:Users:macbookpromaria:Desktop:muster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56" y="88436"/>
            <a:ext cx="2002925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76"/>
          <p:cNvSpPr txBox="1">
            <a:spLocks noChangeArrowheads="1"/>
          </p:cNvSpPr>
          <p:nvPr userDrawn="1"/>
        </p:nvSpPr>
        <p:spPr bwMode="auto">
          <a:xfrm>
            <a:off x="2557364" y="488030"/>
            <a:ext cx="4627344" cy="87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/>
            </a:ext>
          </a:extLst>
        </p:spPr>
        <p:txBody>
          <a:bodyPr rot="0" vert="horz" wrap="square" lIns="104287" tIns="0" rIns="104287" bIns="0" anchor="t" anchorCtr="0" upright="1">
            <a:noAutofit/>
          </a:bodyPr>
          <a:lstStyle/>
          <a:p>
            <a:pPr algn="r"/>
            <a:r>
              <a:rPr lang="ro-RO" sz="3600" smtClean="0">
                <a:solidFill>
                  <a:srgbClr val="FFFFFF"/>
                </a:solidFill>
                <a:latin typeface="Helvetica Neue"/>
                <a:ea typeface="メイリオ"/>
                <a:cs typeface="Helvetica Neue"/>
              </a:rPr>
              <a:t> Buletin informativ </a:t>
            </a:r>
            <a:r>
              <a:rPr lang="en-US" sz="3600" smtClean="0">
                <a:solidFill>
                  <a:srgbClr val="FFFFFF"/>
                </a:solidFill>
                <a:latin typeface="Helvetica Neue"/>
                <a:ea typeface="メイリオ"/>
                <a:cs typeface="Helvetica Neue"/>
              </a:rPr>
              <a:t># 1   </a:t>
            </a:r>
            <a:endParaRPr lang="en-US" sz="3600" dirty="0">
              <a:solidFill>
                <a:srgbClr val="FFFFFF"/>
              </a:solidFill>
              <a:latin typeface="Helvetica Neue"/>
              <a:ea typeface="メイリオ"/>
              <a:cs typeface="Helvetica Neue"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378143" y="2312986"/>
            <a:ext cx="6806565" cy="636620"/>
          </a:xfrm>
        </p:spPr>
        <p:txBody>
          <a:bodyPr>
            <a:normAutofit/>
          </a:bodyPr>
          <a:lstStyle>
            <a:lvl1pPr>
              <a:defRPr sz="2600" b="0">
                <a:solidFill>
                  <a:srgbClr val="990000"/>
                </a:solidFill>
                <a:latin typeface="Helvetica Neue"/>
                <a:cs typeface="Helvetica Neue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2" name="Segnaposto contenuto 2"/>
          <p:cNvSpPr>
            <a:spLocks noGrp="1"/>
          </p:cNvSpPr>
          <p:nvPr>
            <p:ph sz="half" idx="1"/>
          </p:nvPr>
        </p:nvSpPr>
        <p:spPr>
          <a:xfrm>
            <a:off x="378142" y="3119270"/>
            <a:ext cx="3340259" cy="717245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3" name="Segnaposto contenuto 3"/>
          <p:cNvSpPr>
            <a:spLocks noGrp="1"/>
          </p:cNvSpPr>
          <p:nvPr>
            <p:ph sz="half" idx="2"/>
          </p:nvPr>
        </p:nvSpPr>
        <p:spPr>
          <a:xfrm>
            <a:off x="3844449" y="3119270"/>
            <a:ext cx="3340259" cy="717245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197864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142" y="484076"/>
            <a:ext cx="6806565" cy="636620"/>
          </a:xfrm>
        </p:spPr>
        <p:txBody>
          <a:bodyPr>
            <a:normAutofit/>
          </a:bodyPr>
          <a:lstStyle>
            <a:lvl1pPr>
              <a:defRPr sz="2600" b="0">
                <a:solidFill>
                  <a:srgbClr val="990000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8142" y="1475583"/>
            <a:ext cx="3340259" cy="881614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4449" y="1475584"/>
            <a:ext cx="3340259" cy="8820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8" name="Rectangle 63"/>
          <p:cNvSpPr>
            <a:spLocks noChangeArrowheads="1"/>
          </p:cNvSpPr>
          <p:nvPr userDrawn="1"/>
        </p:nvSpPr>
        <p:spPr bwMode="auto">
          <a:xfrm>
            <a:off x="-1630545" y="-491667"/>
            <a:ext cx="1781802" cy="569250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vert="horz" wrap="square" lIns="104287" tIns="104287" rIns="104287" bIns="104287" anchor="t" anchorCtr="0" upright="1"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009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70225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143" y="1236873"/>
            <a:ext cx="3341572" cy="1214227"/>
          </a:xfrm>
        </p:spPr>
        <p:txBody>
          <a:bodyPr anchor="b">
            <a:noAutofit/>
          </a:bodyPr>
          <a:lstStyle>
            <a:lvl1pPr marL="0" indent="0">
              <a:buNone/>
              <a:defRPr sz="2600" b="0">
                <a:solidFill>
                  <a:srgbClr val="990000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8143" y="2451100"/>
            <a:ext cx="3341572" cy="779780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41824" y="1236873"/>
            <a:ext cx="3342884" cy="1214227"/>
          </a:xfrm>
        </p:spPr>
        <p:txBody>
          <a:bodyPr anchor="b">
            <a:noAutofit/>
          </a:bodyPr>
          <a:lstStyle>
            <a:lvl1pPr marL="0" indent="0">
              <a:buNone/>
              <a:defRPr sz="2600" b="0">
                <a:solidFill>
                  <a:srgbClr val="990000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841824" y="2451100"/>
            <a:ext cx="3342884" cy="779780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0" name="Rectangle 63"/>
          <p:cNvSpPr>
            <a:spLocks noChangeArrowheads="1"/>
          </p:cNvSpPr>
          <p:nvPr userDrawn="1"/>
        </p:nvSpPr>
        <p:spPr bwMode="auto">
          <a:xfrm>
            <a:off x="-1630545" y="-491667"/>
            <a:ext cx="1781802" cy="569250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vert="horz" wrap="square" lIns="104287" tIns="104287" rIns="104287" bIns="104287" anchor="t" anchorCtr="0" upright="1"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172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91815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990000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6" name="Rectangle 63"/>
          <p:cNvSpPr>
            <a:spLocks noChangeArrowheads="1"/>
          </p:cNvSpPr>
          <p:nvPr userDrawn="1"/>
        </p:nvSpPr>
        <p:spPr bwMode="auto">
          <a:xfrm>
            <a:off x="-1630545" y="-491667"/>
            <a:ext cx="1781802" cy="569250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vert="horz" wrap="square" lIns="104287" tIns="104287" rIns="104287" bIns="104287" anchor="t" anchorCtr="0" upright="1"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490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3"/>
          <p:cNvSpPr>
            <a:spLocks noChangeArrowheads="1"/>
          </p:cNvSpPr>
          <p:nvPr userDrawn="1"/>
        </p:nvSpPr>
        <p:spPr bwMode="auto">
          <a:xfrm>
            <a:off x="-1630545" y="-491667"/>
            <a:ext cx="1781802" cy="569250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rot="0" vert="horz" wrap="square" lIns="104287" tIns="104287" rIns="104287" bIns="104287" anchor="t" anchorCtr="0" upright="1">
            <a:no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292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CB58E-BFB5-0C44-A976-D13170BE5D0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566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0" indent="0" algn="l" defTabSz="521437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egreteria@utopieconcrete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DEMARAREA</a:t>
            </a:r>
            <a:r>
              <a:rPr lang="en-US" b="1" dirty="0" smtClean="0"/>
              <a:t> </a:t>
            </a:r>
            <a:r>
              <a:rPr lang="en-US" b="1" dirty="0" err="1" smtClean="0"/>
              <a:t>PROIECTULUI</a:t>
            </a:r>
            <a:r>
              <a:rPr lang="en-US" b="1" dirty="0" smtClean="0"/>
              <a:t> </a:t>
            </a:r>
            <a:r>
              <a:rPr lang="en-US" b="1" dirty="0"/>
              <a:t>MUSTER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378143" y="5884695"/>
            <a:ext cx="3340259" cy="446105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b="1" dirty="0" smtClean="0">
                <a:solidFill>
                  <a:srgbClr val="990000"/>
                </a:solidFill>
              </a:rPr>
              <a:t>Prima </a:t>
            </a:r>
            <a:r>
              <a:rPr lang="ro-RO" b="1" dirty="0">
                <a:solidFill>
                  <a:srgbClr val="990000"/>
                </a:solidFill>
              </a:rPr>
              <a:t>î</a:t>
            </a:r>
            <a:r>
              <a:rPr lang="en-US" b="1" dirty="0" err="1" smtClean="0">
                <a:solidFill>
                  <a:srgbClr val="990000"/>
                </a:solidFill>
              </a:rPr>
              <a:t>nt</a:t>
            </a:r>
            <a:r>
              <a:rPr lang="ro-RO" b="1" dirty="0" smtClean="0">
                <a:solidFill>
                  <a:srgbClr val="990000"/>
                </a:solidFill>
              </a:rPr>
              <a:t>â</a:t>
            </a:r>
            <a:r>
              <a:rPr lang="en-US" b="1" dirty="0" err="1" smtClean="0">
                <a:solidFill>
                  <a:srgbClr val="990000"/>
                </a:solidFill>
              </a:rPr>
              <a:t>lnire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b="1" dirty="0">
                <a:solidFill>
                  <a:srgbClr val="990000"/>
                </a:solidFill>
              </a:rPr>
              <a:t>din </a:t>
            </a:r>
            <a:r>
              <a:rPr lang="en-US" b="1" dirty="0" err="1">
                <a:solidFill>
                  <a:srgbClr val="990000"/>
                </a:solidFill>
              </a:rPr>
              <a:t>Citta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di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Castello</a:t>
            </a:r>
            <a:r>
              <a:rPr lang="en-US" b="1" dirty="0">
                <a:solidFill>
                  <a:srgbClr val="990000"/>
                </a:solidFill>
              </a:rPr>
              <a:t>, </a:t>
            </a:r>
            <a:r>
              <a:rPr lang="en-US" b="1" dirty="0" smtClean="0">
                <a:solidFill>
                  <a:srgbClr val="990000"/>
                </a:solidFill>
              </a:rPr>
              <a:t>Italia</a:t>
            </a:r>
            <a:endParaRPr lang="en-GB" dirty="0" smtClean="0"/>
          </a:p>
          <a:p>
            <a:pPr algn="just">
              <a:spcBef>
                <a:spcPts val="0"/>
              </a:spcBef>
            </a:pPr>
            <a:r>
              <a:rPr lang="en-US" dirty="0"/>
              <a:t>Prima </a:t>
            </a:r>
            <a:r>
              <a:rPr lang="en-US" dirty="0" err="1"/>
              <a:t>întâlnire</a:t>
            </a:r>
            <a:r>
              <a:rPr lang="en-US" dirty="0"/>
              <a:t> a MUSTER a </a:t>
            </a:r>
            <a:r>
              <a:rPr lang="en-US" dirty="0" err="1"/>
              <a:t>avut</a:t>
            </a:r>
            <a:r>
              <a:rPr lang="en-US" dirty="0"/>
              <a:t> loc </a:t>
            </a:r>
            <a:r>
              <a:rPr lang="en-US" dirty="0" err="1"/>
              <a:t>în</a:t>
            </a:r>
            <a:r>
              <a:rPr lang="en-US" dirty="0"/>
              <a:t> 16-18.10.2015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Citta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Castello</a:t>
            </a:r>
            <a:r>
              <a:rPr lang="en-US" dirty="0"/>
              <a:t>. </a:t>
            </a:r>
            <a:r>
              <a:rPr lang="en-US" b="1" dirty="0" err="1" smtClean="0"/>
              <a:t>Delega</a:t>
            </a:r>
            <a:r>
              <a:rPr lang="ro-RO" b="1" dirty="0" smtClean="0"/>
              <a:t>ţ</a:t>
            </a:r>
            <a:r>
              <a:rPr lang="en-US" b="1" dirty="0" err="1" smtClean="0"/>
              <a:t>iile</a:t>
            </a:r>
            <a:r>
              <a:rPr lang="en-US" b="1" dirty="0" smtClean="0"/>
              <a:t> </a:t>
            </a:r>
            <a:r>
              <a:rPr lang="en-US" dirty="0" err="1"/>
              <a:t>participante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alcătuite</a:t>
            </a:r>
            <a:r>
              <a:rPr lang="en-US" dirty="0"/>
              <a:t> din: </a:t>
            </a:r>
            <a:r>
              <a:rPr lang="en-US" b="1" dirty="0" err="1"/>
              <a:t>Enrico</a:t>
            </a:r>
            <a:r>
              <a:rPr lang="en-US" b="1" dirty="0"/>
              <a:t> </a:t>
            </a:r>
            <a:r>
              <a:rPr lang="en-US" b="1" dirty="0" err="1" smtClean="0"/>
              <a:t>Carloni</a:t>
            </a:r>
            <a:r>
              <a:rPr lang="en-US" dirty="0" smtClean="0"/>
              <a:t>-Vice</a:t>
            </a:r>
            <a:r>
              <a:rPr lang="ro-RO" dirty="0" smtClean="0"/>
              <a:t>p</a:t>
            </a:r>
            <a:r>
              <a:rPr lang="en-US" dirty="0" err="1" smtClean="0"/>
              <a:t>rimar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economică</a:t>
            </a:r>
            <a:r>
              <a:rPr lang="en-US" dirty="0"/>
              <a:t>, </a:t>
            </a:r>
            <a:r>
              <a:rPr lang="en-US" b="1" dirty="0"/>
              <a:t>Anna </a:t>
            </a:r>
            <a:r>
              <a:rPr lang="en-US" b="1" dirty="0" err="1"/>
              <a:t>Cagnoni</a:t>
            </a:r>
            <a:r>
              <a:rPr lang="en-US" dirty="0" err="1"/>
              <a:t>-şef</a:t>
            </a:r>
            <a:r>
              <a:rPr lang="en-US" dirty="0"/>
              <a:t> de </a:t>
            </a:r>
            <a:r>
              <a:rPr lang="en-US" dirty="0" err="1"/>
              <a:t>birou</a:t>
            </a:r>
            <a:r>
              <a:rPr lang="en-US" dirty="0"/>
              <a:t>, </a:t>
            </a:r>
            <a:r>
              <a:rPr lang="en-US" b="1" dirty="0"/>
              <a:t>Gianni </a:t>
            </a:r>
            <a:r>
              <a:rPr lang="en-US" b="1" dirty="0" err="1"/>
              <a:t>Chiasserini</a:t>
            </a:r>
            <a:r>
              <a:rPr lang="en-US" dirty="0" err="1"/>
              <a:t>-funcţionar</a:t>
            </a:r>
            <a:r>
              <a:rPr lang="en-US" dirty="0"/>
              <a:t>,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oraşului</a:t>
            </a:r>
            <a:r>
              <a:rPr lang="en-US" dirty="0"/>
              <a:t> </a:t>
            </a:r>
            <a:r>
              <a:rPr lang="en-US" dirty="0" err="1"/>
              <a:t>Citta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Castello</a:t>
            </a:r>
            <a:r>
              <a:rPr lang="en-US" dirty="0"/>
              <a:t>; </a:t>
            </a:r>
            <a:r>
              <a:rPr lang="en-US" b="1" dirty="0"/>
              <a:t>Monique </a:t>
            </a:r>
            <a:r>
              <a:rPr lang="en-US" b="1" dirty="0" smtClean="0"/>
              <a:t>Chevalier</a:t>
            </a:r>
            <a:r>
              <a:rPr lang="en-US" dirty="0" smtClean="0"/>
              <a:t>-Vic</a:t>
            </a:r>
            <a:r>
              <a:rPr lang="ro-RO" dirty="0" smtClean="0"/>
              <a:t>ep</a:t>
            </a:r>
            <a:r>
              <a:rPr lang="en-US" dirty="0" err="1" smtClean="0"/>
              <a:t>rimar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sustenabilă</a:t>
            </a:r>
            <a:r>
              <a:rPr lang="en-US" dirty="0"/>
              <a:t>, </a:t>
            </a:r>
            <a:r>
              <a:rPr lang="en-US" b="1" dirty="0"/>
              <a:t>Sandrine </a:t>
            </a:r>
            <a:r>
              <a:rPr lang="en-US" b="1" dirty="0" smtClean="0"/>
              <a:t>Fouquet</a:t>
            </a:r>
            <a:r>
              <a:rPr lang="en-US" dirty="0" smtClean="0"/>
              <a:t>-Vice</a:t>
            </a:r>
            <a:r>
              <a:rPr lang="ro-RO" dirty="0" smtClean="0"/>
              <a:t>p</a:t>
            </a:r>
            <a:r>
              <a:rPr lang="en-US" dirty="0" err="1" smtClean="0"/>
              <a:t>rimar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cultură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relaţii</a:t>
            </a:r>
            <a:r>
              <a:rPr lang="en-US" dirty="0"/>
              <a:t> </a:t>
            </a:r>
            <a:r>
              <a:rPr lang="en-US" dirty="0" err="1"/>
              <a:t>internaţionale</a:t>
            </a:r>
            <a:r>
              <a:rPr lang="en-US" dirty="0"/>
              <a:t>, </a:t>
            </a:r>
            <a:r>
              <a:rPr lang="en-US" b="1" dirty="0" err="1"/>
              <a:t>Alix</a:t>
            </a:r>
            <a:r>
              <a:rPr lang="en-US" b="1" dirty="0"/>
              <a:t> Adam</a:t>
            </a:r>
            <a:r>
              <a:rPr lang="en-US" dirty="0"/>
              <a:t>-</a:t>
            </a:r>
            <a:r>
              <a:rPr lang="en-US" dirty="0" err="1"/>
              <a:t>funcţionar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sustenabilă</a:t>
            </a:r>
            <a:r>
              <a:rPr lang="en-US" dirty="0"/>
              <a:t>,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oraşului</a:t>
            </a:r>
            <a:r>
              <a:rPr lang="en-US" dirty="0"/>
              <a:t> </a:t>
            </a:r>
            <a:r>
              <a:rPr lang="en-US" dirty="0" err="1"/>
              <a:t>Joue</a:t>
            </a:r>
            <a:r>
              <a:rPr lang="en-US" dirty="0"/>
              <a:t> les Tours; </a:t>
            </a:r>
            <a:r>
              <a:rPr lang="en-US" b="1" dirty="0"/>
              <a:t>Michael </a:t>
            </a:r>
            <a:r>
              <a:rPr lang="en-US" b="1" dirty="0" err="1"/>
              <a:t>Wilke</a:t>
            </a:r>
            <a:r>
              <a:rPr lang="en-US" dirty="0"/>
              <a:t>-Vice </a:t>
            </a:r>
            <a:r>
              <a:rPr lang="ro-RO" dirty="0" err="1" smtClean="0"/>
              <a:t>p</a:t>
            </a:r>
            <a:r>
              <a:rPr lang="en-US" dirty="0" err="1" smtClean="0"/>
              <a:t>rimar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climă</a:t>
            </a:r>
            <a:r>
              <a:rPr lang="en-US" dirty="0"/>
              <a:t>, </a:t>
            </a:r>
            <a:r>
              <a:rPr lang="en-US" b="1" dirty="0"/>
              <a:t>Britta </a:t>
            </a:r>
            <a:r>
              <a:rPr lang="en-US" b="1" dirty="0" err="1"/>
              <a:t>Staub-Abt</a:t>
            </a:r>
            <a:r>
              <a:rPr lang="en-US" dirty="0" err="1"/>
              <a:t>-şef</a:t>
            </a:r>
            <a:r>
              <a:rPr lang="en-US" dirty="0"/>
              <a:t> de </a:t>
            </a:r>
            <a:r>
              <a:rPr lang="en-US" dirty="0" err="1"/>
              <a:t>birou</a:t>
            </a:r>
            <a:r>
              <a:rPr lang="en-US" dirty="0"/>
              <a:t>,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oraşului</a:t>
            </a:r>
            <a:r>
              <a:rPr lang="en-US" dirty="0"/>
              <a:t> </a:t>
            </a:r>
            <a:r>
              <a:rPr lang="en-US" dirty="0" err="1" smtClean="0"/>
              <a:t>Lörrach</a:t>
            </a:r>
            <a:r>
              <a:rPr lang="en-US" dirty="0" smtClean="0"/>
              <a:t>, </a:t>
            </a:r>
            <a:r>
              <a:rPr lang="en-US" b="1" dirty="0" err="1"/>
              <a:t>Ioan</a:t>
            </a:r>
            <a:r>
              <a:rPr lang="en-US" b="1" dirty="0"/>
              <a:t> Fodor </a:t>
            </a:r>
            <a:r>
              <a:rPr lang="en-US" b="1" dirty="0" err="1"/>
              <a:t>Pascu</a:t>
            </a:r>
            <a:r>
              <a:rPr lang="en-US" dirty="0"/>
              <a:t>- </a:t>
            </a:r>
            <a:r>
              <a:rPr lang="en-US" dirty="0" err="1"/>
              <a:t>funcţionar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biroului</a:t>
            </a:r>
            <a:r>
              <a:rPr lang="en-US" dirty="0"/>
              <a:t> de </a:t>
            </a:r>
            <a:r>
              <a:rPr lang="en-US" dirty="0" err="1"/>
              <a:t>patrimoniu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oraşului</a:t>
            </a:r>
            <a:r>
              <a:rPr lang="en-US" dirty="0"/>
              <a:t> </a:t>
            </a:r>
            <a:r>
              <a:rPr lang="en-US" dirty="0" err="1"/>
              <a:t>Sighişoara</a:t>
            </a:r>
            <a:r>
              <a:rPr lang="en-US" dirty="0"/>
              <a:t>, </a:t>
            </a:r>
            <a:r>
              <a:rPr lang="en-US" b="1" dirty="0" err="1"/>
              <a:t>Eftima</a:t>
            </a:r>
            <a:r>
              <a:rPr lang="en-US" b="1" dirty="0"/>
              <a:t> </a:t>
            </a:r>
            <a:r>
              <a:rPr lang="en-US" b="1" dirty="0" err="1"/>
              <a:t>Petkova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b="1" dirty="0" err="1"/>
              <a:t>Siyka</a:t>
            </a:r>
            <a:r>
              <a:rPr lang="en-US" b="1" dirty="0"/>
              <a:t> </a:t>
            </a:r>
            <a:r>
              <a:rPr lang="en-US" b="1" dirty="0" err="1"/>
              <a:t>Tabakova</a:t>
            </a:r>
            <a:r>
              <a:rPr lang="en-US" dirty="0"/>
              <a:t>-director </a:t>
            </a:r>
            <a:r>
              <a:rPr lang="en-US" dirty="0" err="1"/>
              <a:t>şi</a:t>
            </a:r>
            <a:r>
              <a:rPr lang="en-US" dirty="0"/>
              <a:t> expert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economică</a:t>
            </a:r>
            <a:r>
              <a:rPr lang="en-US" dirty="0"/>
              <a:t>,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oraşului</a:t>
            </a:r>
            <a:r>
              <a:rPr lang="en-US" dirty="0"/>
              <a:t> </a:t>
            </a:r>
            <a:r>
              <a:rPr lang="en-US" dirty="0" err="1" smtClean="0"/>
              <a:t>Smolyan</a:t>
            </a:r>
            <a:r>
              <a:rPr lang="en-US" dirty="0" smtClean="0"/>
              <a:t>,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b="1" dirty="0"/>
              <a:t>Karl-Ludwig </a:t>
            </a:r>
            <a:r>
              <a:rPr lang="en-US" b="1" dirty="0" err="1"/>
              <a:t>Schibel</a:t>
            </a:r>
            <a:r>
              <a:rPr lang="en-US" dirty="0" err="1"/>
              <a:t>-coordonator</a:t>
            </a:r>
            <a:r>
              <a:rPr lang="en-US" dirty="0"/>
              <a:t>, </a:t>
            </a:r>
            <a:r>
              <a:rPr lang="en-US" b="1" dirty="0"/>
              <a:t>Maria </a:t>
            </a:r>
            <a:r>
              <a:rPr lang="en-US" b="1" dirty="0" err="1"/>
              <a:t>Guerrieri</a:t>
            </a:r>
            <a:r>
              <a:rPr lang="en-US" dirty="0" err="1"/>
              <a:t>-şef</a:t>
            </a:r>
            <a:r>
              <a:rPr lang="en-US" dirty="0"/>
              <a:t> de </a:t>
            </a:r>
            <a:r>
              <a:rPr lang="en-US" dirty="0" err="1"/>
              <a:t>birou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b="1" dirty="0"/>
              <a:t>Giulia </a:t>
            </a:r>
            <a:r>
              <a:rPr lang="en-US" b="1" dirty="0" err="1"/>
              <a:t>Giogli</a:t>
            </a:r>
            <a:r>
              <a:rPr lang="en-US" dirty="0" err="1"/>
              <a:t>-funcţionar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proiect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Agenţiei</a:t>
            </a:r>
            <a:r>
              <a:rPr lang="en-US" dirty="0"/>
              <a:t> </a:t>
            </a:r>
            <a:r>
              <a:rPr lang="en-US" dirty="0" err="1"/>
              <a:t>Utopiilor</a:t>
            </a:r>
            <a:r>
              <a:rPr lang="en-US" dirty="0"/>
              <a:t> Practice.</a:t>
            </a:r>
          </a:p>
          <a:p>
            <a:pPr algn="just">
              <a:spcBef>
                <a:spcPts val="0"/>
              </a:spcBef>
            </a:pPr>
            <a:endParaRPr lang="en-GB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3844449" y="7907473"/>
            <a:ext cx="3340259" cy="243827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b="1" dirty="0" err="1" smtClean="0">
                <a:solidFill>
                  <a:srgbClr val="990000"/>
                </a:solidFill>
              </a:rPr>
              <a:t>Elemente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b="1" dirty="0">
                <a:solidFill>
                  <a:srgbClr val="990000"/>
                </a:solidFill>
              </a:rPr>
              <a:t>de </a:t>
            </a:r>
            <a:r>
              <a:rPr lang="en-US" b="1" dirty="0" err="1">
                <a:solidFill>
                  <a:srgbClr val="990000"/>
                </a:solidFill>
              </a:rPr>
              <a:t>bază</a:t>
            </a:r>
            <a:endParaRPr lang="en-US" b="1" dirty="0">
              <a:solidFill>
                <a:srgbClr val="990000"/>
              </a:solidFill>
            </a:endParaRPr>
          </a:p>
          <a:p>
            <a:pPr algn="just">
              <a:spcBef>
                <a:spcPts val="0"/>
              </a:spcBef>
            </a:pPr>
            <a:endParaRPr lang="en-US" b="1" dirty="0" smtClean="0"/>
          </a:p>
          <a:p>
            <a:pPr algn="just">
              <a:spcBef>
                <a:spcPts val="0"/>
              </a:spcBef>
            </a:pPr>
            <a:r>
              <a:rPr lang="en-US" b="1" dirty="0" err="1" smtClean="0"/>
              <a:t>Primul</a:t>
            </a:r>
            <a:r>
              <a:rPr lang="en-US" b="1" dirty="0" smtClean="0"/>
              <a:t> </a:t>
            </a:r>
            <a:r>
              <a:rPr lang="en-US" b="1" dirty="0"/>
              <a:t>element de </a:t>
            </a:r>
            <a:r>
              <a:rPr lang="en-US" b="1" dirty="0" err="1"/>
              <a:t>bază</a:t>
            </a:r>
            <a:r>
              <a:rPr lang="en-US" dirty="0"/>
              <a:t> al </a:t>
            </a:r>
            <a:r>
              <a:rPr lang="en-US" dirty="0" err="1"/>
              <a:t>întâlnirii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o </a:t>
            </a:r>
            <a:r>
              <a:rPr lang="en-US" dirty="0" err="1"/>
              <a:t>lectio</a:t>
            </a:r>
            <a:r>
              <a:rPr lang="en-US" dirty="0"/>
              <a:t> </a:t>
            </a:r>
            <a:r>
              <a:rPr lang="en-US" dirty="0" err="1"/>
              <a:t>magistralis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dimineaţa</a:t>
            </a:r>
            <a:r>
              <a:rPr lang="en-US" dirty="0"/>
              <a:t> </a:t>
            </a:r>
            <a:r>
              <a:rPr lang="en-US" dirty="0" err="1"/>
              <a:t>zilei</a:t>
            </a:r>
            <a:r>
              <a:rPr lang="en-US" dirty="0"/>
              <a:t> de </a:t>
            </a:r>
            <a:r>
              <a:rPr lang="en-US" dirty="0" err="1"/>
              <a:t>vineri</a:t>
            </a:r>
            <a:r>
              <a:rPr lang="en-US" dirty="0"/>
              <a:t>, 16.10.2015, </a:t>
            </a:r>
            <a:r>
              <a:rPr lang="en-US" dirty="0" err="1"/>
              <a:t>ţinută</a:t>
            </a:r>
            <a:r>
              <a:rPr lang="en-US" dirty="0"/>
              <a:t> de Alberto </a:t>
            </a:r>
            <a:r>
              <a:rPr lang="en-US" dirty="0" err="1"/>
              <a:t>Grohman-profesor</a:t>
            </a:r>
            <a:r>
              <a:rPr lang="en-US" dirty="0"/>
              <a:t> de </a:t>
            </a:r>
            <a:r>
              <a:rPr lang="en-US" dirty="0" err="1"/>
              <a:t>istorie</a:t>
            </a:r>
            <a:r>
              <a:rPr lang="en-US" dirty="0"/>
              <a:t> </a:t>
            </a:r>
            <a:r>
              <a:rPr lang="en-US" dirty="0" err="1"/>
              <a:t>economică</a:t>
            </a:r>
            <a:r>
              <a:rPr lang="en-US" dirty="0"/>
              <a:t> la </a:t>
            </a:r>
            <a:r>
              <a:rPr lang="en-US" dirty="0" err="1"/>
              <a:t>Universitatea</a:t>
            </a:r>
            <a:r>
              <a:rPr lang="en-US" dirty="0"/>
              <a:t> Perugia. </a:t>
            </a:r>
            <a:r>
              <a:rPr lang="en-US" dirty="0" err="1"/>
              <a:t>Acesta</a:t>
            </a:r>
            <a:r>
              <a:rPr lang="en-US" dirty="0"/>
              <a:t> a </a:t>
            </a:r>
            <a:r>
              <a:rPr lang="en-US" dirty="0" err="1"/>
              <a:t>vorbit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b="1" dirty="0" err="1"/>
              <a:t>rolul</a:t>
            </a:r>
            <a:r>
              <a:rPr lang="en-US" b="1" dirty="0"/>
              <a:t> central al </a:t>
            </a:r>
            <a:r>
              <a:rPr lang="en-US" b="1" dirty="0" err="1"/>
              <a:t>oraşelor</a:t>
            </a:r>
            <a:r>
              <a:rPr lang="en-US" dirty="0"/>
              <a:t>, din </a:t>
            </a:r>
            <a:r>
              <a:rPr lang="en-US" dirty="0" err="1"/>
              <a:t>Evul</a:t>
            </a:r>
            <a:r>
              <a:rPr lang="en-US" dirty="0"/>
              <a:t> </a:t>
            </a:r>
            <a:r>
              <a:rPr lang="en-US" dirty="0" err="1"/>
              <a:t>Mediu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b="1" dirty="0" err="1"/>
              <a:t>dezvoltarea</a:t>
            </a:r>
            <a:r>
              <a:rPr lang="en-US" b="1" dirty="0"/>
              <a:t> </a:t>
            </a:r>
            <a:r>
              <a:rPr lang="en-US" b="1" dirty="0" err="1"/>
              <a:t>Europei</a:t>
            </a:r>
            <a:r>
              <a:rPr lang="en-US" dirty="0"/>
              <a:t>, </a:t>
            </a:r>
            <a:r>
              <a:rPr lang="en-US" dirty="0" err="1"/>
              <a:t>şi</a:t>
            </a:r>
            <a:r>
              <a:rPr lang="en-US" dirty="0"/>
              <a:t> vice versa, </a:t>
            </a:r>
            <a:r>
              <a:rPr lang="en-US" dirty="0" err="1"/>
              <a:t>rolul</a:t>
            </a:r>
            <a:r>
              <a:rPr lang="en-US" dirty="0"/>
              <a:t> </a:t>
            </a:r>
            <a:r>
              <a:rPr lang="en-US" dirty="0" err="1"/>
              <a:t>Europei</a:t>
            </a:r>
            <a:r>
              <a:rPr lang="en-US" dirty="0"/>
              <a:t> ca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cadru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urbană</a:t>
            </a:r>
            <a:r>
              <a:rPr lang="en-US"/>
              <a:t>.</a:t>
            </a:r>
            <a:endParaRPr lang="en-GB" b="1" dirty="0">
              <a:solidFill>
                <a:srgbClr val="99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8143" y="3119270"/>
            <a:ext cx="6806565" cy="2677656"/>
          </a:xfrm>
          <a:prstGeom prst="rect">
            <a:avLst/>
          </a:prstGeom>
          <a:noFill/>
          <a:ln>
            <a:noFill/>
            <a:round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Helvetica Neue"/>
                <a:cs typeface="Helvetica Neue"/>
              </a:rPr>
              <a:t>MUSTER </a:t>
            </a:r>
            <a:r>
              <a:rPr lang="en-US" sz="1200" dirty="0">
                <a:latin typeface="Helvetica Neue"/>
                <a:cs typeface="Helvetica Neue"/>
              </a:rPr>
              <a:t>(</a:t>
            </a:r>
            <a:r>
              <a:rPr lang="en-US" sz="1200" dirty="0" err="1">
                <a:latin typeface="Helvetica Neue"/>
                <a:cs typeface="Helvetica Neue"/>
              </a:rPr>
              <a:t>Guvernare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mai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multe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nivele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pentru</a:t>
            </a:r>
            <a:r>
              <a:rPr lang="en-US" sz="1200" dirty="0">
                <a:latin typeface="Helvetica Neue"/>
                <a:cs typeface="Helvetica Neue"/>
              </a:rPr>
              <a:t> o </a:t>
            </a:r>
            <a:r>
              <a:rPr lang="en-US" sz="1200" dirty="0" err="1">
                <a:latin typeface="Helvetica Neue"/>
                <a:cs typeface="Helvetica Neue"/>
              </a:rPr>
              <a:t>dezvoltare</a:t>
            </a:r>
            <a:r>
              <a:rPr lang="en-US" sz="1200" dirty="0">
                <a:latin typeface="Helvetica Neue"/>
                <a:cs typeface="Helvetica Neue"/>
              </a:rPr>
              <a:t> regional </a:t>
            </a:r>
            <a:r>
              <a:rPr lang="en-US" sz="1200" dirty="0" err="1">
                <a:latin typeface="Helvetica Neue"/>
                <a:cs typeface="Helvetica Neue"/>
              </a:rPr>
              <a:t>integrată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şi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sustenabilă</a:t>
            </a:r>
            <a:r>
              <a:rPr lang="en-US" sz="1200" dirty="0">
                <a:latin typeface="Helvetica Neue"/>
                <a:cs typeface="Helvetica Neue"/>
              </a:rPr>
              <a:t>) </a:t>
            </a:r>
            <a:r>
              <a:rPr lang="en-US" sz="1200" dirty="0" err="1">
                <a:latin typeface="Helvetica Neue"/>
                <a:cs typeface="Helvetica Neue"/>
              </a:rPr>
              <a:t>este</a:t>
            </a:r>
            <a:r>
              <a:rPr lang="en-US" sz="1200" dirty="0">
                <a:latin typeface="Helvetica Neue"/>
                <a:cs typeface="Helvetica Neue"/>
              </a:rPr>
              <a:t> un </a:t>
            </a:r>
            <a:r>
              <a:rPr lang="en-US" sz="1200" dirty="0" err="1">
                <a:latin typeface="Helvetica Neue"/>
                <a:cs typeface="Helvetica Neue"/>
              </a:rPr>
              <a:t>proiect</a:t>
            </a:r>
            <a:r>
              <a:rPr lang="en-US" sz="1200" dirty="0">
                <a:latin typeface="Helvetica Neue"/>
                <a:cs typeface="Helvetica Neue"/>
              </a:rPr>
              <a:t> din </a:t>
            </a:r>
            <a:r>
              <a:rPr lang="en-US" sz="1200" dirty="0" err="1">
                <a:latin typeface="Helvetica Neue"/>
                <a:cs typeface="Helvetica Neue"/>
              </a:rPr>
              <a:t>cadrul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programului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Comisiei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Europene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b="1" dirty="0">
                <a:latin typeface="Helvetica Neue"/>
                <a:cs typeface="Helvetica Neue"/>
              </a:rPr>
              <a:t>“</a:t>
            </a:r>
            <a:r>
              <a:rPr lang="en-US" sz="1200" b="1" dirty="0" err="1">
                <a:latin typeface="Helvetica Neue"/>
                <a:cs typeface="Helvetica Neue"/>
              </a:rPr>
              <a:t>Europa</a:t>
            </a:r>
            <a:r>
              <a:rPr lang="en-US" sz="1200" b="1" dirty="0">
                <a:latin typeface="Helvetica Neue"/>
                <a:cs typeface="Helvetica Neue"/>
              </a:rPr>
              <a:t> </a:t>
            </a:r>
            <a:r>
              <a:rPr lang="en-US" sz="1200" b="1" dirty="0" err="1">
                <a:latin typeface="Helvetica Neue"/>
                <a:cs typeface="Helvetica Neue"/>
              </a:rPr>
              <a:t>pentru</a:t>
            </a:r>
            <a:r>
              <a:rPr lang="en-US" sz="1200" b="1" dirty="0">
                <a:latin typeface="Helvetica Neue"/>
                <a:cs typeface="Helvetica Neue"/>
              </a:rPr>
              <a:t> </a:t>
            </a:r>
            <a:r>
              <a:rPr lang="en-US" sz="1200" b="1" dirty="0" err="1" smtClean="0">
                <a:latin typeface="Helvetica Neue"/>
                <a:cs typeface="Helvetica Neue"/>
              </a:rPr>
              <a:t>cet</a:t>
            </a:r>
            <a:r>
              <a:rPr lang="ro-RO" sz="1200" b="1" dirty="0" smtClean="0">
                <a:latin typeface="Helvetica Neue"/>
                <a:cs typeface="Helvetica Neue"/>
              </a:rPr>
              <a:t>ăţ</a:t>
            </a:r>
            <a:r>
              <a:rPr lang="en-US" sz="1200" b="1" dirty="0" err="1" smtClean="0">
                <a:latin typeface="Helvetica Neue"/>
                <a:cs typeface="Helvetica Neue"/>
              </a:rPr>
              <a:t>eni</a:t>
            </a:r>
            <a:r>
              <a:rPr lang="en-US" sz="1200" b="1" dirty="0">
                <a:latin typeface="Helvetica Neue"/>
                <a:cs typeface="Helvetica Neue"/>
              </a:rPr>
              <a:t>”</a:t>
            </a:r>
            <a:r>
              <a:rPr lang="en-US" sz="1200" dirty="0">
                <a:latin typeface="Helvetica Neue"/>
                <a:cs typeface="Helvetica Neue"/>
              </a:rPr>
              <a:t>,</a:t>
            </a:r>
            <a:r>
              <a:rPr lang="en-US" sz="1200" b="1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în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acţiunea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b="1" dirty="0" smtClean="0">
                <a:latin typeface="Helvetica Neue"/>
                <a:cs typeface="Helvetica Neue"/>
              </a:rPr>
              <a:t>Re</a:t>
            </a:r>
            <a:r>
              <a:rPr lang="ro-RO" sz="1200" b="1" dirty="0" smtClean="0">
                <a:latin typeface="Helvetica Neue"/>
                <a:cs typeface="Helvetica Neue"/>
              </a:rPr>
              <a:t>ţ</a:t>
            </a:r>
            <a:r>
              <a:rPr lang="en-US" sz="1200" b="1" dirty="0" err="1" smtClean="0">
                <a:latin typeface="Helvetica Neue"/>
                <a:cs typeface="Helvetica Neue"/>
              </a:rPr>
              <a:t>ele</a:t>
            </a:r>
            <a:r>
              <a:rPr lang="en-US" sz="1200" b="1" dirty="0" smtClean="0">
                <a:latin typeface="Helvetica Neue"/>
                <a:cs typeface="Helvetica Neue"/>
              </a:rPr>
              <a:t> </a:t>
            </a:r>
            <a:r>
              <a:rPr lang="en-US" sz="1200" b="1" dirty="0">
                <a:latin typeface="Helvetica Neue"/>
                <a:cs typeface="Helvetica Neue"/>
              </a:rPr>
              <a:t>de </a:t>
            </a:r>
            <a:r>
              <a:rPr lang="en-US" sz="1200" b="1" dirty="0" err="1" smtClean="0">
                <a:latin typeface="Helvetica Neue"/>
                <a:cs typeface="Helvetica Neue"/>
              </a:rPr>
              <a:t>ora</a:t>
            </a:r>
            <a:r>
              <a:rPr lang="ro-RO" sz="1200" b="1" dirty="0" smtClean="0">
                <a:latin typeface="Helvetica Neue"/>
                <a:cs typeface="Helvetica Neue"/>
              </a:rPr>
              <a:t>ş</a:t>
            </a:r>
            <a:r>
              <a:rPr lang="en-US" sz="1200" b="1" dirty="0" smtClean="0">
                <a:latin typeface="Helvetica Neue"/>
                <a:cs typeface="Helvetica Neue"/>
              </a:rPr>
              <a:t>e</a:t>
            </a:r>
            <a:r>
              <a:rPr lang="en-US" sz="1200" dirty="0">
                <a:latin typeface="Helvetica Neue"/>
                <a:cs typeface="Helvetica Neue"/>
              </a:rPr>
              <a:t>, care se </a:t>
            </a:r>
            <a:r>
              <a:rPr lang="en-US" sz="1200" dirty="0" err="1">
                <a:latin typeface="Helvetica Neue"/>
                <a:cs typeface="Helvetica Neue"/>
              </a:rPr>
              <a:t>concentrează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ro-RO" sz="1200" b="1" dirty="0" err="1" smtClean="0">
                <a:latin typeface="Helvetica Neue"/>
                <a:cs typeface="Helvetica Neue"/>
              </a:rPr>
              <a:t>A</a:t>
            </a:r>
            <a:r>
              <a:rPr lang="en-US" sz="1200" b="1" dirty="0" err="1" smtClean="0">
                <a:latin typeface="Helvetica Neue"/>
                <a:cs typeface="Helvetica Neue"/>
              </a:rPr>
              <a:t>ngajament</a:t>
            </a:r>
            <a:r>
              <a:rPr lang="en-US" sz="1200" b="1" dirty="0" smtClean="0">
                <a:latin typeface="Helvetica Neue"/>
                <a:cs typeface="Helvetica Neue"/>
              </a:rPr>
              <a:t> </a:t>
            </a:r>
            <a:r>
              <a:rPr lang="en-US" sz="1200" b="1" dirty="0">
                <a:latin typeface="Helvetica Neue"/>
                <a:cs typeface="Helvetica Neue"/>
              </a:rPr>
              <a:t>democratic </a:t>
            </a:r>
            <a:r>
              <a:rPr lang="en-US" sz="1200" b="1" dirty="0" err="1">
                <a:latin typeface="Helvetica Neue"/>
                <a:cs typeface="Helvetica Neue"/>
              </a:rPr>
              <a:t>şi</a:t>
            </a:r>
            <a:r>
              <a:rPr lang="en-US" sz="1200" b="1" dirty="0">
                <a:latin typeface="Helvetica Neue"/>
                <a:cs typeface="Helvetica Neue"/>
              </a:rPr>
              <a:t> </a:t>
            </a:r>
            <a:r>
              <a:rPr lang="en-US" sz="1200" b="1" dirty="0" err="1">
                <a:latin typeface="Helvetica Neue"/>
                <a:cs typeface="Helvetica Neue"/>
              </a:rPr>
              <a:t>participare</a:t>
            </a:r>
            <a:r>
              <a:rPr lang="en-US" sz="1200" b="1" dirty="0">
                <a:latin typeface="Helvetica Neue"/>
                <a:cs typeface="Helvetica Neue"/>
              </a:rPr>
              <a:t> </a:t>
            </a:r>
            <a:r>
              <a:rPr lang="en-US" sz="1200" b="1" dirty="0" err="1">
                <a:latin typeface="Helvetica Neue"/>
                <a:cs typeface="Helvetica Neue"/>
              </a:rPr>
              <a:t>civică</a:t>
            </a:r>
            <a:r>
              <a:rPr lang="en-US" sz="1200" dirty="0">
                <a:latin typeface="Helvetica Neue"/>
                <a:cs typeface="Helvetica Neue"/>
              </a:rPr>
              <a:t>. Din </a:t>
            </a:r>
            <a:r>
              <a:rPr lang="en-US" sz="1200" dirty="0" err="1">
                <a:latin typeface="Helvetica Neue"/>
                <a:cs typeface="Helvetica Neue"/>
              </a:rPr>
              <a:t>septembrie</a:t>
            </a:r>
            <a:r>
              <a:rPr lang="en-US" sz="1200" dirty="0">
                <a:latin typeface="Helvetica Neue"/>
                <a:cs typeface="Helvetica Neue"/>
              </a:rPr>
              <a:t> 2015 </a:t>
            </a:r>
            <a:r>
              <a:rPr lang="en-US" sz="1200" dirty="0" err="1">
                <a:latin typeface="Helvetica Neue"/>
                <a:cs typeface="Helvetica Neue"/>
              </a:rPr>
              <a:t>până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în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 smtClean="0">
                <a:latin typeface="Helvetica Neue"/>
                <a:cs typeface="Helvetica Neue"/>
              </a:rPr>
              <a:t>luna</a:t>
            </a:r>
            <a:r>
              <a:rPr lang="en-US" sz="1200" dirty="0" smtClean="0">
                <a:latin typeface="Helvetica Neue"/>
                <a:cs typeface="Helvetica Neue"/>
              </a:rPr>
              <a:t> </a:t>
            </a:r>
            <a:r>
              <a:rPr lang="en-US" sz="1200" dirty="0">
                <a:latin typeface="Helvetica Neue"/>
                <a:cs typeface="Helvetica Neue"/>
              </a:rPr>
              <a:t>august 2017, </a:t>
            </a:r>
            <a:r>
              <a:rPr lang="en-US" sz="1200" dirty="0" err="1">
                <a:latin typeface="Helvetica Neue"/>
                <a:cs typeface="Helvetica Neue"/>
              </a:rPr>
              <a:t>cinci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oraşe</a:t>
            </a:r>
            <a:r>
              <a:rPr lang="en-US" sz="1200" dirty="0">
                <a:latin typeface="Helvetica Neue"/>
                <a:cs typeface="Helvetica Neue"/>
              </a:rPr>
              <a:t>, </a:t>
            </a:r>
            <a:r>
              <a:rPr lang="en-US" sz="1200" dirty="0" err="1">
                <a:latin typeface="Helvetica Neue"/>
                <a:cs typeface="Helvetica Neue"/>
              </a:rPr>
              <a:t>Citta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di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Castello</a:t>
            </a:r>
            <a:r>
              <a:rPr lang="en-US" sz="1200" dirty="0">
                <a:latin typeface="Helvetica Neue"/>
                <a:cs typeface="Helvetica Neue"/>
              </a:rPr>
              <a:t>(I), </a:t>
            </a:r>
            <a:r>
              <a:rPr lang="en-US" sz="1200" dirty="0" err="1">
                <a:latin typeface="Helvetica Neue"/>
                <a:cs typeface="Helvetica Neue"/>
              </a:rPr>
              <a:t>Joue</a:t>
            </a:r>
            <a:r>
              <a:rPr lang="en-US" sz="1200" dirty="0">
                <a:latin typeface="Helvetica Neue"/>
                <a:cs typeface="Helvetica Neue"/>
              </a:rPr>
              <a:t> les Tours (F), </a:t>
            </a:r>
            <a:r>
              <a:rPr lang="en-US" sz="1200" dirty="0" err="1">
                <a:latin typeface="Helvetica Neue"/>
                <a:cs typeface="Helvetica Neue"/>
              </a:rPr>
              <a:t>Lőrrach</a:t>
            </a:r>
            <a:r>
              <a:rPr lang="en-US" sz="1200" dirty="0">
                <a:latin typeface="Helvetica Neue"/>
                <a:cs typeface="Helvetica Neue"/>
              </a:rPr>
              <a:t> (D), </a:t>
            </a:r>
            <a:r>
              <a:rPr lang="en-US" sz="1200" dirty="0" err="1">
                <a:latin typeface="Helvetica Neue"/>
                <a:cs typeface="Helvetica Neue"/>
              </a:rPr>
              <a:t>Sighişoara</a:t>
            </a:r>
            <a:r>
              <a:rPr lang="en-US" sz="1200" dirty="0">
                <a:latin typeface="Helvetica Neue"/>
                <a:cs typeface="Helvetica Neue"/>
              </a:rPr>
              <a:t> (RO), </a:t>
            </a:r>
            <a:r>
              <a:rPr lang="en-US" sz="1200" dirty="0" err="1">
                <a:latin typeface="Helvetica Neue"/>
                <a:cs typeface="Helvetica Neue"/>
              </a:rPr>
              <a:t>Smolyan</a:t>
            </a:r>
            <a:r>
              <a:rPr lang="en-US" sz="1200" dirty="0">
                <a:latin typeface="Helvetica Neue"/>
                <a:cs typeface="Helvetica Neue"/>
              </a:rPr>
              <a:t> (BG) </a:t>
            </a:r>
            <a:r>
              <a:rPr lang="en-US" sz="1200" dirty="0" err="1">
                <a:latin typeface="Helvetica Neue"/>
                <a:cs typeface="Helvetica Neue"/>
              </a:rPr>
              <a:t>şi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Agenţia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Utopiilor</a:t>
            </a:r>
            <a:r>
              <a:rPr lang="en-US" sz="1200" dirty="0">
                <a:latin typeface="Helvetica Neue"/>
                <a:cs typeface="Helvetica Neue"/>
              </a:rPr>
              <a:t> Practice (I) </a:t>
            </a:r>
            <a:r>
              <a:rPr lang="en-US" sz="1200" dirty="0" err="1">
                <a:latin typeface="Helvetica Neue"/>
                <a:cs typeface="Helvetica Neue"/>
              </a:rPr>
              <a:t>vor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colabora</a:t>
            </a:r>
            <a:r>
              <a:rPr lang="en-US" sz="1200" dirty="0">
                <a:latin typeface="Helvetica Neue"/>
                <a:cs typeface="Helvetica Neue"/>
              </a:rPr>
              <a:t> la </a:t>
            </a:r>
            <a:r>
              <a:rPr lang="en-US" sz="1200" dirty="0" err="1">
                <a:latin typeface="Helvetica Neue"/>
                <a:cs typeface="Helvetica Neue"/>
              </a:rPr>
              <a:t>elaborarea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unor</a:t>
            </a:r>
            <a:r>
              <a:rPr lang="en-US" sz="1200" dirty="0">
                <a:latin typeface="Helvetica Neue"/>
                <a:cs typeface="Helvetica Neue"/>
              </a:rPr>
              <a:t> zone </a:t>
            </a:r>
            <a:r>
              <a:rPr lang="en-US" sz="1200" dirty="0" err="1">
                <a:latin typeface="Helvetica Neue"/>
                <a:cs typeface="Helvetica Neue"/>
              </a:rPr>
              <a:t>comune</a:t>
            </a:r>
            <a:r>
              <a:rPr lang="en-US" sz="1200" dirty="0">
                <a:latin typeface="Helvetica Neue"/>
                <a:cs typeface="Helvetica Neue"/>
              </a:rPr>
              <a:t> de </a:t>
            </a:r>
            <a:r>
              <a:rPr lang="en-US" sz="1200" dirty="0" err="1">
                <a:latin typeface="Helvetica Neue"/>
                <a:cs typeface="Helvetica Neue"/>
              </a:rPr>
              <a:t>interes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şi</a:t>
            </a:r>
            <a:r>
              <a:rPr lang="en-US" sz="1200" dirty="0">
                <a:latin typeface="Helvetica Neue"/>
                <a:cs typeface="Helvetica Neue"/>
              </a:rPr>
              <a:t> la </a:t>
            </a:r>
            <a:r>
              <a:rPr lang="en-US" sz="1200" dirty="0" err="1">
                <a:latin typeface="Helvetica Neue"/>
                <a:cs typeface="Helvetica Neue"/>
              </a:rPr>
              <a:t>construirea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unei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b="1" dirty="0" err="1">
                <a:latin typeface="Helvetica Neue"/>
                <a:cs typeface="Helvetica Neue"/>
              </a:rPr>
              <a:t>platforme</a:t>
            </a:r>
            <a:r>
              <a:rPr lang="en-US" sz="1200" b="1" dirty="0">
                <a:latin typeface="Helvetica Neue"/>
                <a:cs typeface="Helvetica Neue"/>
              </a:rPr>
              <a:t> de </a:t>
            </a:r>
            <a:r>
              <a:rPr lang="en-US" sz="1200" b="1" dirty="0" err="1">
                <a:latin typeface="Helvetica Neue"/>
                <a:cs typeface="Helvetica Neue"/>
              </a:rPr>
              <a:t>colaborare</a:t>
            </a:r>
            <a:r>
              <a:rPr lang="en-US" sz="1200" b="1" dirty="0">
                <a:latin typeface="Helvetica Neue"/>
                <a:cs typeface="Helvetica Neue"/>
              </a:rPr>
              <a:t> </a:t>
            </a:r>
            <a:r>
              <a:rPr lang="en-US" sz="1200" b="1" dirty="0" err="1">
                <a:latin typeface="Helvetica Neue"/>
                <a:cs typeface="Helvetica Neue"/>
              </a:rPr>
              <a:t>pe</a:t>
            </a:r>
            <a:r>
              <a:rPr lang="en-US" sz="1200" b="1" dirty="0">
                <a:latin typeface="Helvetica Neue"/>
                <a:cs typeface="Helvetica Neue"/>
              </a:rPr>
              <a:t> </a:t>
            </a:r>
            <a:r>
              <a:rPr lang="en-US" sz="1200" b="1" dirty="0" err="1">
                <a:latin typeface="Helvetica Neue"/>
                <a:cs typeface="Helvetica Neue"/>
              </a:rPr>
              <a:t>termen</a:t>
            </a:r>
            <a:r>
              <a:rPr lang="en-US" sz="1200" b="1" dirty="0">
                <a:latin typeface="Helvetica Neue"/>
                <a:cs typeface="Helvetica Neue"/>
              </a:rPr>
              <a:t> lung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între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aceste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cinci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guvernări</a:t>
            </a:r>
            <a:r>
              <a:rPr lang="en-US" sz="1200" dirty="0">
                <a:latin typeface="Helvetica Neue"/>
                <a:cs typeface="Helvetica Neue"/>
              </a:rPr>
              <a:t> locale. Un important </a:t>
            </a:r>
            <a:r>
              <a:rPr lang="en-US" sz="1200" dirty="0" err="1">
                <a:latin typeface="Helvetica Neue"/>
                <a:cs typeface="Helvetica Neue"/>
              </a:rPr>
              <a:t>cadru</a:t>
            </a:r>
            <a:r>
              <a:rPr lang="en-US" sz="1200" dirty="0">
                <a:latin typeface="Helvetica Neue"/>
                <a:cs typeface="Helvetica Neue"/>
              </a:rPr>
              <a:t> de </a:t>
            </a:r>
            <a:r>
              <a:rPr lang="en-US" sz="1200" dirty="0" err="1">
                <a:latin typeface="Helvetica Neue"/>
                <a:cs typeface="Helvetica Neue"/>
              </a:rPr>
              <a:t>referinţă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este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b="1" dirty="0">
                <a:latin typeface="Helvetica Neue"/>
                <a:cs typeface="Helvetica Neue"/>
              </a:rPr>
              <a:t>Agenda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b="1" dirty="0" err="1">
                <a:latin typeface="Helvetica Neue"/>
                <a:cs typeface="Helvetica Neue"/>
              </a:rPr>
              <a:t>Urbană</a:t>
            </a:r>
            <a:r>
              <a:rPr lang="en-US" sz="1200" dirty="0">
                <a:latin typeface="Helvetica Neue"/>
                <a:cs typeface="Helvetica Neue"/>
              </a:rPr>
              <a:t> a </a:t>
            </a:r>
            <a:r>
              <a:rPr lang="en-US" sz="1200" dirty="0" err="1">
                <a:latin typeface="Helvetica Neue"/>
                <a:cs typeface="Helvetica Neue"/>
              </a:rPr>
              <a:t>Comisiei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Europene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pentru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perioada</a:t>
            </a:r>
            <a:r>
              <a:rPr lang="en-US" sz="1200" dirty="0">
                <a:latin typeface="Helvetica Neue"/>
                <a:cs typeface="Helvetica Neue"/>
              </a:rPr>
              <a:t> 2014-2020.</a:t>
            </a:r>
          </a:p>
          <a:p>
            <a:pPr algn="just"/>
            <a:r>
              <a:rPr lang="en-US" sz="1200" dirty="0" err="1">
                <a:latin typeface="Helvetica Neue"/>
                <a:cs typeface="Helvetica Neue"/>
              </a:rPr>
              <a:t>Întâlnirea</a:t>
            </a:r>
            <a:r>
              <a:rPr lang="en-US" sz="1200" dirty="0">
                <a:latin typeface="Helvetica Neue"/>
                <a:cs typeface="Helvetica Neue"/>
              </a:rPr>
              <a:t> le </a:t>
            </a:r>
            <a:r>
              <a:rPr lang="en-US" sz="1200" dirty="0" err="1">
                <a:latin typeface="Helvetica Neue"/>
                <a:cs typeface="Helvetica Neue"/>
              </a:rPr>
              <a:t>va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furniza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partenerilor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cunoaşterea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situaţiei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actuale</a:t>
            </a:r>
            <a:r>
              <a:rPr lang="en-US" sz="1200" dirty="0">
                <a:latin typeface="Helvetica Neue"/>
                <a:cs typeface="Helvetica Neue"/>
              </a:rPr>
              <a:t> din </a:t>
            </a:r>
            <a:r>
              <a:rPr lang="en-US" sz="1200" dirty="0" err="1">
                <a:latin typeface="Helvetica Neue"/>
                <a:cs typeface="Helvetica Neue"/>
              </a:rPr>
              <a:t>oraşele</a:t>
            </a:r>
            <a:r>
              <a:rPr lang="en-US" sz="1200" dirty="0">
                <a:latin typeface="Helvetica Neue"/>
                <a:cs typeface="Helvetica Neue"/>
              </a:rPr>
              <a:t> implicate </a:t>
            </a:r>
            <a:r>
              <a:rPr lang="en-US" sz="1200" dirty="0" err="1">
                <a:latin typeface="Helvetica Neue"/>
                <a:cs typeface="Helvetica Neue"/>
              </a:rPr>
              <a:t>în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proiect</a:t>
            </a:r>
            <a:r>
              <a:rPr lang="en-US" sz="1200" dirty="0">
                <a:latin typeface="Helvetica Neue"/>
                <a:cs typeface="Helvetica Neue"/>
              </a:rPr>
              <a:t>, </a:t>
            </a:r>
            <a:r>
              <a:rPr lang="en-US" sz="1200" dirty="0" err="1">
                <a:latin typeface="Helvetica Neue"/>
                <a:cs typeface="Helvetica Neue"/>
              </a:rPr>
              <a:t>în</a:t>
            </a:r>
            <a:r>
              <a:rPr lang="en-US" sz="1200" dirty="0">
                <a:latin typeface="Helvetica Neue"/>
                <a:cs typeface="Helvetica Neue"/>
              </a:rPr>
              <a:t> special </a:t>
            </a:r>
            <a:r>
              <a:rPr lang="en-US" sz="1200" dirty="0" err="1">
                <a:latin typeface="Helvetica Neue"/>
                <a:cs typeface="Helvetica Neue"/>
              </a:rPr>
              <a:t>forme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inovatoare</a:t>
            </a:r>
            <a:r>
              <a:rPr lang="en-US" sz="1200" dirty="0">
                <a:latin typeface="Helvetica Neue"/>
                <a:cs typeface="Helvetica Neue"/>
              </a:rPr>
              <a:t> de </a:t>
            </a:r>
            <a:r>
              <a:rPr lang="en-US" sz="1200" dirty="0" err="1">
                <a:latin typeface="Helvetica Neue"/>
                <a:cs typeface="Helvetica Neue"/>
              </a:rPr>
              <a:t>participare</a:t>
            </a:r>
            <a:r>
              <a:rPr lang="en-US" sz="1200" dirty="0">
                <a:latin typeface="Helvetica Neue"/>
                <a:cs typeface="Helvetica Neue"/>
              </a:rPr>
              <a:t> a </a:t>
            </a:r>
            <a:r>
              <a:rPr lang="en-US" sz="1200" dirty="0" err="1">
                <a:latin typeface="Helvetica Neue"/>
                <a:cs typeface="Helvetica Neue"/>
              </a:rPr>
              <a:t>cetăţenilor</a:t>
            </a:r>
            <a:r>
              <a:rPr lang="en-US" sz="1200" dirty="0">
                <a:latin typeface="Helvetica Neue"/>
                <a:cs typeface="Helvetica Neue"/>
              </a:rPr>
              <a:t>, </a:t>
            </a:r>
            <a:r>
              <a:rPr lang="en-US" sz="1200" dirty="0" err="1">
                <a:latin typeface="Helvetica Neue"/>
                <a:cs typeface="Helvetica Neue"/>
              </a:rPr>
              <a:t>selectând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căi</a:t>
            </a:r>
            <a:r>
              <a:rPr lang="en-US" sz="1200" dirty="0">
                <a:latin typeface="Helvetica Neue"/>
                <a:cs typeface="Helvetica Neue"/>
              </a:rPr>
              <a:t> de </a:t>
            </a:r>
            <a:r>
              <a:rPr lang="en-US" sz="1200" dirty="0" err="1">
                <a:latin typeface="Helvetica Neue"/>
                <a:cs typeface="Helvetica Neue"/>
              </a:rPr>
              <a:t>acţiune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comune</a:t>
            </a:r>
            <a:r>
              <a:rPr lang="en-US" sz="1200" dirty="0">
                <a:latin typeface="Helvetica Neue"/>
                <a:cs typeface="Helvetica Neue"/>
              </a:rPr>
              <a:t>, </a:t>
            </a:r>
            <a:r>
              <a:rPr lang="en-US" sz="1200" dirty="0" err="1">
                <a:latin typeface="Helvetica Neue"/>
                <a:cs typeface="Helvetica Neue"/>
              </a:rPr>
              <a:t>construind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astfel</a:t>
            </a:r>
            <a:r>
              <a:rPr lang="en-US" sz="1200" dirty="0">
                <a:latin typeface="Helvetica Neue"/>
                <a:cs typeface="Helvetica Neue"/>
              </a:rPr>
              <a:t>, pas cu pas, o </a:t>
            </a:r>
            <a:r>
              <a:rPr lang="en-US" sz="1200" dirty="0" err="1">
                <a:latin typeface="Helvetica Neue"/>
                <a:cs typeface="Helvetica Neue"/>
              </a:rPr>
              <a:t>reţea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durabilă</a:t>
            </a:r>
            <a:r>
              <a:rPr lang="en-US" sz="1200" dirty="0">
                <a:latin typeface="Helvetica Neue"/>
                <a:cs typeface="Helvetica Neue"/>
              </a:rPr>
              <a:t>. </a:t>
            </a:r>
            <a:r>
              <a:rPr lang="en-US" sz="1200" dirty="0" err="1">
                <a:latin typeface="Helvetica Neue"/>
                <a:cs typeface="Helvetica Neue"/>
              </a:rPr>
              <a:t>Baza</a:t>
            </a:r>
            <a:r>
              <a:rPr lang="en-US" sz="1200" dirty="0">
                <a:latin typeface="Helvetica Neue"/>
                <a:cs typeface="Helvetica Neue"/>
              </a:rPr>
              <a:t> o </a:t>
            </a:r>
            <a:r>
              <a:rPr lang="en-US" sz="1200" dirty="0" err="1">
                <a:latin typeface="Helvetica Neue"/>
                <a:cs typeface="Helvetica Neue"/>
              </a:rPr>
              <a:t>constituie</a:t>
            </a:r>
            <a:r>
              <a:rPr lang="en-US" sz="1200" dirty="0">
                <a:latin typeface="Helvetica Neue"/>
                <a:cs typeface="Helvetica Neue"/>
              </a:rPr>
              <a:t> o </a:t>
            </a:r>
            <a:r>
              <a:rPr lang="en-US" sz="1200" dirty="0" err="1">
                <a:latin typeface="Helvetica Neue"/>
                <a:cs typeface="Helvetica Neue"/>
              </a:rPr>
              <a:t>serie</a:t>
            </a:r>
            <a:r>
              <a:rPr lang="en-US" sz="1200" dirty="0">
                <a:latin typeface="Helvetica Neue"/>
                <a:cs typeface="Helvetica Neue"/>
              </a:rPr>
              <a:t> de </a:t>
            </a:r>
            <a:r>
              <a:rPr lang="en-US" sz="1200" dirty="0" err="1">
                <a:latin typeface="Helvetica Neue"/>
                <a:cs typeface="Helvetica Neue"/>
              </a:rPr>
              <a:t>colaborări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anterioare</a:t>
            </a:r>
            <a:r>
              <a:rPr lang="en-US" sz="1200" dirty="0">
                <a:latin typeface="Helvetica Neue"/>
                <a:cs typeface="Helvetica Neue"/>
              </a:rPr>
              <a:t>, </a:t>
            </a:r>
            <a:r>
              <a:rPr lang="en-US" sz="1200" dirty="0" err="1">
                <a:latin typeface="Helvetica Neue"/>
                <a:cs typeface="Helvetica Neue"/>
              </a:rPr>
              <a:t>similarităţi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în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ceea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priveşte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problemele</a:t>
            </a:r>
            <a:r>
              <a:rPr lang="en-US" sz="1200" dirty="0">
                <a:latin typeface="Helvetica Neue"/>
                <a:cs typeface="Helvetica Neue"/>
              </a:rPr>
              <a:t> care </a:t>
            </a:r>
            <a:r>
              <a:rPr lang="en-US" sz="1200" dirty="0" err="1">
                <a:latin typeface="Helvetica Neue"/>
                <a:cs typeface="Helvetica Neue"/>
              </a:rPr>
              <a:t>vor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fi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abordate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şi</a:t>
            </a:r>
            <a:r>
              <a:rPr lang="en-US" sz="1200" dirty="0">
                <a:latin typeface="Helvetica Neue"/>
                <a:cs typeface="Helvetica Neue"/>
              </a:rPr>
              <a:t> un </a:t>
            </a:r>
            <a:r>
              <a:rPr lang="en-US" sz="1200" dirty="0" err="1">
                <a:latin typeface="Helvetica Neue"/>
                <a:cs typeface="Helvetica Neue"/>
              </a:rPr>
              <a:t>puternic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angajament</a:t>
            </a:r>
            <a:r>
              <a:rPr lang="en-US" sz="1200" dirty="0">
                <a:latin typeface="Helvetica Neue"/>
                <a:cs typeface="Helvetica Neue"/>
              </a:rPr>
              <a:t> European al </a:t>
            </a:r>
            <a:r>
              <a:rPr lang="en-US" sz="1200" dirty="0" err="1">
                <a:latin typeface="Helvetica Neue"/>
                <a:cs typeface="Helvetica Neue"/>
              </a:rPr>
              <a:t>participanţilor</a:t>
            </a:r>
            <a:r>
              <a:rPr lang="en-US" sz="1200" dirty="0">
                <a:latin typeface="Helvetica Neue"/>
                <a:cs typeface="Helvetica Neue"/>
              </a:rPr>
              <a:t>.</a:t>
            </a:r>
          </a:p>
          <a:p>
            <a:pPr algn="just"/>
            <a:endParaRPr lang="it-IT" sz="1200" dirty="0">
              <a:latin typeface="Helvetica Neue"/>
              <a:cs typeface="Helvetica Neue"/>
            </a:endParaRPr>
          </a:p>
        </p:txBody>
      </p:sp>
      <p:pic>
        <p:nvPicPr>
          <p:cNvPr id="13" name="Immagine 12" descr="gruppo mu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846" y="5884695"/>
            <a:ext cx="3269862" cy="1845642"/>
          </a:xfrm>
          <a:prstGeom prst="rect">
            <a:avLst/>
          </a:prstGeom>
        </p:spPr>
      </p:pic>
      <p:cxnSp>
        <p:nvCxnSpPr>
          <p:cNvPr id="15" name="Connettore 1 14"/>
          <p:cNvCxnSpPr/>
          <p:nvPr/>
        </p:nvCxnSpPr>
        <p:spPr>
          <a:xfrm>
            <a:off x="457202" y="5679988"/>
            <a:ext cx="6695999" cy="0"/>
          </a:xfrm>
          <a:prstGeom prst="line">
            <a:avLst/>
          </a:prstGeom>
          <a:ln w="12700">
            <a:solidFill>
              <a:srgbClr val="99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69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44448" y="283992"/>
            <a:ext cx="3340259" cy="363052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GB" b="1" dirty="0" err="1" smtClean="0">
                <a:solidFill>
                  <a:srgbClr val="990000"/>
                </a:solidFill>
              </a:rPr>
              <a:t>Concluzii</a:t>
            </a:r>
            <a:endParaRPr lang="en-GB" b="1" dirty="0">
              <a:solidFill>
                <a:srgbClr val="990000"/>
              </a:solidFill>
            </a:endParaRPr>
          </a:p>
          <a:p>
            <a:pPr algn="just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şedinţa</a:t>
            </a:r>
            <a:r>
              <a:rPr lang="en-US" dirty="0"/>
              <a:t> de </a:t>
            </a:r>
            <a:r>
              <a:rPr lang="en-US" dirty="0" err="1"/>
              <a:t>încheiere</a:t>
            </a:r>
            <a:r>
              <a:rPr lang="en-US" dirty="0"/>
              <a:t> din </a:t>
            </a:r>
            <a:r>
              <a:rPr lang="en-US" dirty="0" err="1"/>
              <a:t>dimineaţa</a:t>
            </a:r>
            <a:r>
              <a:rPr lang="en-US" dirty="0"/>
              <a:t> de </a:t>
            </a:r>
            <a:r>
              <a:rPr lang="en-US" dirty="0" err="1"/>
              <a:t>sâmbătă</a:t>
            </a:r>
            <a:r>
              <a:rPr lang="en-US" dirty="0"/>
              <a:t>, </a:t>
            </a:r>
            <a:r>
              <a:rPr lang="en-US" dirty="0" err="1"/>
              <a:t>delegaţiile</a:t>
            </a:r>
            <a:r>
              <a:rPr lang="en-US" dirty="0"/>
              <a:t> au </a:t>
            </a:r>
            <a:r>
              <a:rPr lang="en-US" dirty="0" err="1"/>
              <a:t>făcut</a:t>
            </a:r>
            <a:r>
              <a:rPr lang="en-US" dirty="0"/>
              <a:t> o </a:t>
            </a:r>
            <a:r>
              <a:rPr lang="en-US" dirty="0" err="1"/>
              <a:t>primă</a:t>
            </a:r>
            <a:r>
              <a:rPr lang="en-US" dirty="0"/>
              <a:t> </a:t>
            </a:r>
            <a:r>
              <a:rPr lang="en-US" dirty="0" err="1"/>
              <a:t>evaluare</a:t>
            </a:r>
            <a:r>
              <a:rPr lang="en-US" dirty="0"/>
              <a:t>  a </a:t>
            </a:r>
            <a:r>
              <a:rPr lang="en-US" dirty="0" err="1"/>
              <a:t>domeniilor</a:t>
            </a:r>
            <a:r>
              <a:rPr lang="en-US" dirty="0"/>
              <a:t> de </a:t>
            </a:r>
            <a:r>
              <a:rPr lang="en-US" dirty="0" err="1"/>
              <a:t>activitate</a:t>
            </a:r>
            <a:r>
              <a:rPr lang="en-US" dirty="0"/>
              <a:t> care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 face parte din </a:t>
            </a:r>
            <a:r>
              <a:rPr lang="en-US" dirty="0" err="1"/>
              <a:t>platforma</a:t>
            </a:r>
            <a:r>
              <a:rPr lang="en-US" dirty="0"/>
              <a:t> </a:t>
            </a:r>
            <a:r>
              <a:rPr lang="en-US" dirty="0" err="1"/>
              <a:t>comună</a:t>
            </a:r>
            <a:r>
              <a:rPr lang="en-US" dirty="0"/>
              <a:t> a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cinci</a:t>
            </a:r>
            <a:r>
              <a:rPr lang="en-US" dirty="0"/>
              <a:t> </a:t>
            </a:r>
            <a:r>
              <a:rPr lang="en-US" dirty="0" err="1"/>
              <a:t>oraşe</a:t>
            </a:r>
            <a:r>
              <a:rPr lang="en-US" dirty="0"/>
              <a:t>. Cap de </a:t>
            </a:r>
            <a:r>
              <a:rPr lang="en-US" dirty="0" err="1"/>
              <a:t>listă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îndoială</a:t>
            </a:r>
            <a:r>
              <a:rPr lang="en-US" dirty="0" smtClean="0"/>
              <a:t>,</a:t>
            </a:r>
            <a:r>
              <a:rPr lang="ro-RO" dirty="0" smtClean="0"/>
              <a:t> a fost</a:t>
            </a:r>
            <a:r>
              <a:rPr lang="en-US" dirty="0" smtClean="0"/>
              <a:t> </a:t>
            </a:r>
            <a:r>
              <a:rPr lang="en-US" dirty="0" err="1"/>
              <a:t>ideea</a:t>
            </a:r>
            <a:r>
              <a:rPr lang="en-US" dirty="0"/>
              <a:t> </a:t>
            </a:r>
            <a:r>
              <a:rPr lang="en-US" b="1" dirty="0" err="1"/>
              <a:t>participării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Delegaţiile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de </a:t>
            </a:r>
            <a:r>
              <a:rPr lang="en-US" dirty="0" err="1"/>
              <a:t>acord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problemă</a:t>
            </a:r>
            <a:r>
              <a:rPr lang="en-US" dirty="0"/>
              <a:t> de </a:t>
            </a:r>
            <a:r>
              <a:rPr lang="en-US" dirty="0" err="1"/>
              <a:t>interes</a:t>
            </a:r>
            <a:r>
              <a:rPr lang="en-US" dirty="0"/>
              <a:t> </a:t>
            </a:r>
            <a:r>
              <a:rPr lang="en-US" smtClean="0"/>
              <a:t>comun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hu-HU" dirty="0" smtClean="0"/>
              <a:t>Lőrrach</a:t>
            </a:r>
            <a:r>
              <a:rPr lang="en-US" dirty="0" smtClean="0"/>
              <a:t>, </a:t>
            </a:r>
            <a:r>
              <a:rPr lang="en-US" dirty="0"/>
              <a:t>ca </a:t>
            </a:r>
            <a:r>
              <a:rPr lang="en-US" dirty="0" err="1"/>
              <a:t>oraş-gazdă</a:t>
            </a:r>
            <a:r>
              <a:rPr lang="en-US" dirty="0"/>
              <a:t> al </a:t>
            </a:r>
            <a:r>
              <a:rPr lang="en-US" dirty="0" err="1"/>
              <a:t>urmatoarei</a:t>
            </a:r>
            <a:r>
              <a:rPr lang="en-US" dirty="0"/>
              <a:t> </a:t>
            </a:r>
            <a:r>
              <a:rPr lang="en-US" dirty="0" err="1"/>
              <a:t>întâlniri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coincidenţă</a:t>
            </a:r>
            <a:r>
              <a:rPr lang="en-US" dirty="0"/>
              <a:t> </a:t>
            </a:r>
            <a:r>
              <a:rPr lang="en-US" dirty="0" err="1"/>
              <a:t>fericită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faptului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oraşul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elaborarea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viziuni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a </a:t>
            </a:r>
            <a:r>
              <a:rPr lang="en-US" dirty="0" err="1"/>
              <a:t>oraşului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larg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participare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ianuarie</a:t>
            </a:r>
            <a:r>
              <a:rPr lang="en-US" dirty="0"/>
              <a:t> 2016.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nu a </a:t>
            </a:r>
            <a:r>
              <a:rPr lang="en-US" dirty="0" err="1" smtClean="0"/>
              <a:t>împiedicat</a:t>
            </a:r>
            <a:r>
              <a:rPr lang="en-US" dirty="0" smtClean="0"/>
              <a:t> </a:t>
            </a:r>
            <a:r>
              <a:rPr lang="en-US" dirty="0" err="1" smtClean="0"/>
              <a:t>însă</a:t>
            </a:r>
            <a:r>
              <a:rPr lang="en-US" dirty="0" smtClean="0"/>
              <a:t>  </a:t>
            </a:r>
            <a:r>
              <a:rPr lang="en-US" dirty="0" err="1"/>
              <a:t>aducerea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discuţie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de </a:t>
            </a:r>
            <a:r>
              <a:rPr lang="en-US" dirty="0" err="1"/>
              <a:t>interes</a:t>
            </a:r>
            <a:r>
              <a:rPr lang="en-US" dirty="0"/>
              <a:t> </a:t>
            </a:r>
            <a:r>
              <a:rPr lang="en-US" dirty="0" err="1"/>
              <a:t>comun</a:t>
            </a:r>
            <a:r>
              <a:rPr lang="en-US" dirty="0"/>
              <a:t> (</a:t>
            </a:r>
            <a:r>
              <a:rPr lang="en-US" dirty="0" err="1"/>
              <a:t>cultură</a:t>
            </a:r>
            <a:r>
              <a:rPr lang="en-US" dirty="0"/>
              <a:t>, </a:t>
            </a:r>
            <a:r>
              <a:rPr lang="en-US" dirty="0" err="1"/>
              <a:t>turism</a:t>
            </a:r>
            <a:r>
              <a:rPr lang="en-US" dirty="0"/>
              <a:t>,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economică</a:t>
            </a:r>
            <a:r>
              <a:rPr lang="en-US" dirty="0"/>
              <a:t>,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mobilitate</a:t>
            </a:r>
            <a:r>
              <a:rPr lang="en-US" dirty="0"/>
              <a:t>) care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deveni</a:t>
            </a:r>
            <a:r>
              <a:rPr lang="en-US" dirty="0"/>
              <a:t> </a:t>
            </a:r>
            <a:r>
              <a:rPr lang="en-US" dirty="0" err="1"/>
              <a:t>elementele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platforme</a:t>
            </a:r>
            <a:r>
              <a:rPr lang="en-US" dirty="0"/>
              <a:t> de </a:t>
            </a:r>
            <a:r>
              <a:rPr lang="en-US" dirty="0" err="1"/>
              <a:t>cooperare</a:t>
            </a:r>
            <a:r>
              <a:rPr lang="en-US" dirty="0"/>
              <a:t>. </a:t>
            </a:r>
          </a:p>
          <a:p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370401" y="295245"/>
            <a:ext cx="3340259" cy="6610379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 err="1"/>
              <a:t>Oraşele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spiritului</a:t>
            </a:r>
            <a:r>
              <a:rPr lang="en-US" dirty="0"/>
              <a:t> </a:t>
            </a:r>
            <a:r>
              <a:rPr lang="en-US" dirty="0" err="1"/>
              <a:t>european</a:t>
            </a:r>
            <a:r>
              <a:rPr lang="en-US" dirty="0"/>
              <a:t>”, a </a:t>
            </a:r>
            <a:r>
              <a:rPr lang="en-US" dirty="0" err="1"/>
              <a:t>susţinut</a:t>
            </a:r>
            <a:r>
              <a:rPr lang="en-US" dirty="0"/>
              <a:t> dl. </a:t>
            </a:r>
            <a:r>
              <a:rPr lang="en-US" dirty="0" err="1"/>
              <a:t>prof</a:t>
            </a:r>
            <a:r>
              <a:rPr lang="en-US" dirty="0"/>
              <a:t>. </a:t>
            </a:r>
            <a:r>
              <a:rPr lang="en-US" dirty="0" err="1"/>
              <a:t>Grohman</a:t>
            </a:r>
            <a:r>
              <a:rPr lang="en-US" dirty="0"/>
              <a:t>,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istoric</a:t>
            </a:r>
            <a:r>
              <a:rPr lang="en-US" dirty="0"/>
              <a:t>, au </a:t>
            </a:r>
            <a:r>
              <a:rPr lang="en-US" dirty="0" err="1"/>
              <a:t>înflorit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contacte</a:t>
            </a:r>
            <a:r>
              <a:rPr lang="en-US" dirty="0"/>
              <a:t> </a:t>
            </a:r>
            <a:r>
              <a:rPr lang="en-US" dirty="0" err="1"/>
              <a:t>strânse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schimburilor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schimburi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de mare </a:t>
            </a:r>
            <a:r>
              <a:rPr lang="en-US" dirty="0" err="1" smtClean="0"/>
              <a:t>importanţ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 smtClean="0"/>
              <a:t>ast</a:t>
            </a:r>
            <a:r>
              <a:rPr lang="ro-RO" dirty="0" smtClean="0"/>
              <a:t>ă</a:t>
            </a:r>
            <a:r>
              <a:rPr lang="en-US" dirty="0" err="1" smtClean="0"/>
              <a:t>zi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centrele</a:t>
            </a:r>
            <a:r>
              <a:rPr lang="en-US" dirty="0"/>
              <a:t> urbane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mijlocii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garantarea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promovarea</a:t>
            </a:r>
            <a:r>
              <a:rPr lang="en-US" dirty="0"/>
              <a:t> </a:t>
            </a:r>
            <a:r>
              <a:rPr lang="en-US" dirty="0" err="1"/>
              <a:t>inovaţiei</a:t>
            </a:r>
            <a:r>
              <a:rPr lang="en-US" dirty="0"/>
              <a:t> social-</a:t>
            </a:r>
            <a:r>
              <a:rPr lang="en-US" dirty="0" err="1"/>
              <a:t>economice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 de </a:t>
            </a:r>
            <a:r>
              <a:rPr lang="en-US" dirty="0" err="1"/>
              <a:t>buna</a:t>
            </a:r>
            <a:r>
              <a:rPr lang="en-US" dirty="0"/>
              <a:t>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cetăţeni</a:t>
            </a:r>
            <a:r>
              <a:rPr lang="en-US" dirty="0"/>
              <a:t>. </a:t>
            </a:r>
            <a:r>
              <a:rPr lang="ro-RO" b="1" dirty="0" err="1" smtClean="0"/>
              <a:t>Ş</a:t>
            </a:r>
            <a:r>
              <a:rPr lang="en-US" b="1" dirty="0" err="1" smtClean="0"/>
              <a:t>edinţa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după-amiază</a:t>
            </a:r>
            <a:r>
              <a:rPr lang="en-US" dirty="0"/>
              <a:t> a </a:t>
            </a:r>
            <a:r>
              <a:rPr lang="en-US" dirty="0" err="1"/>
              <a:t>adus</a:t>
            </a:r>
            <a:r>
              <a:rPr lang="en-US" dirty="0"/>
              <a:t> la un loc </a:t>
            </a:r>
            <a:r>
              <a:rPr lang="en-US" dirty="0" err="1"/>
              <a:t>factori</a:t>
            </a:r>
            <a:r>
              <a:rPr lang="en-US" dirty="0"/>
              <a:t> de </a:t>
            </a:r>
            <a:r>
              <a:rPr lang="en-US" dirty="0" err="1"/>
              <a:t>decizie</a:t>
            </a:r>
            <a:r>
              <a:rPr lang="en-US" dirty="0"/>
              <a:t> din </a:t>
            </a:r>
            <a:r>
              <a:rPr lang="en-US" dirty="0" err="1"/>
              <a:t>Citta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Castello</a:t>
            </a:r>
            <a:r>
              <a:rPr lang="en-US" dirty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membrii</a:t>
            </a:r>
            <a:r>
              <a:rPr lang="en-US" dirty="0"/>
              <a:t> </a:t>
            </a:r>
            <a:r>
              <a:rPr lang="en-US" dirty="0" err="1"/>
              <a:t>delegaţiilor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discuta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formatului</a:t>
            </a:r>
            <a:r>
              <a:rPr lang="en-US" dirty="0"/>
              <a:t> </a:t>
            </a:r>
            <a:r>
              <a:rPr lang="en-US" dirty="0" err="1"/>
              <a:t>cafeneaua</a:t>
            </a:r>
            <a:r>
              <a:rPr lang="en-US" dirty="0"/>
              <a:t> </a:t>
            </a:r>
            <a:r>
              <a:rPr lang="en-US" dirty="0" err="1"/>
              <a:t>lumii</a:t>
            </a:r>
            <a:r>
              <a:rPr lang="en-US" dirty="0"/>
              <a:t>, </a:t>
            </a:r>
            <a:r>
              <a:rPr lang="en-US" b="1" dirty="0" err="1"/>
              <a:t>două</a:t>
            </a:r>
            <a:r>
              <a:rPr lang="en-US" b="1" dirty="0"/>
              <a:t> </a:t>
            </a:r>
            <a:r>
              <a:rPr lang="en-US" b="1" dirty="0" err="1"/>
              <a:t>mese</a:t>
            </a:r>
            <a:r>
              <a:rPr lang="en-US" b="1" dirty="0"/>
              <a:t> </a:t>
            </a:r>
            <a:r>
              <a:rPr lang="en-US" b="1" dirty="0" err="1"/>
              <a:t>rotunde</a:t>
            </a:r>
            <a:r>
              <a:rPr lang="en-US" b="1" dirty="0"/>
              <a:t> </a:t>
            </a:r>
            <a:r>
              <a:rPr lang="en-US" b="1" dirty="0" err="1"/>
              <a:t>tematice</a:t>
            </a:r>
            <a:r>
              <a:rPr lang="en-US" dirty="0"/>
              <a:t> :</a:t>
            </a:r>
          </a:p>
          <a:p>
            <a:pPr lvl="0" algn="just"/>
            <a:r>
              <a:rPr lang="en-GB" b="1" dirty="0">
                <a:solidFill>
                  <a:srgbClr val="990000"/>
                </a:solidFill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en-US" dirty="0" err="1" smtClean="0"/>
              <a:t>Cultură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turism</a:t>
            </a:r>
            <a:r>
              <a:rPr lang="en-US" dirty="0"/>
              <a:t> (</a:t>
            </a:r>
            <a:r>
              <a:rPr lang="en-US" dirty="0" err="1"/>
              <a:t>Sighişoara</a:t>
            </a:r>
            <a:r>
              <a:rPr lang="en-US" dirty="0"/>
              <a:t>)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Planificare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participare</a:t>
            </a:r>
            <a:r>
              <a:rPr lang="en-US" dirty="0"/>
              <a:t> </a:t>
            </a:r>
            <a:r>
              <a:rPr lang="en-US" dirty="0" err="1"/>
              <a:t>integrată</a:t>
            </a:r>
            <a:r>
              <a:rPr lang="en-US" dirty="0"/>
              <a:t> (</a:t>
            </a:r>
            <a:r>
              <a:rPr lang="en-US" dirty="0" err="1"/>
              <a:t>Smolyan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Citta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Castello</a:t>
            </a:r>
            <a:r>
              <a:rPr lang="en-US" dirty="0"/>
              <a:t>)</a:t>
            </a:r>
          </a:p>
          <a:p>
            <a:pPr lvl="0" algn="just"/>
            <a:r>
              <a:rPr lang="en-GB" b="1" dirty="0">
                <a:solidFill>
                  <a:srgbClr val="990000"/>
                </a:solidFill>
                <a:latin typeface="Wingdings"/>
                <a:ea typeface="Wingdings"/>
                <a:cs typeface="Wingdings"/>
                <a:sym typeface="Wingdings"/>
              </a:rPr>
              <a:t> </a:t>
            </a:r>
            <a:r>
              <a:rPr lang="en-US" dirty="0" smtClean="0"/>
              <a:t>Agenda </a:t>
            </a:r>
            <a:r>
              <a:rPr lang="en-US" dirty="0"/>
              <a:t>21 (</a:t>
            </a:r>
            <a:r>
              <a:rPr lang="en-US" dirty="0" err="1"/>
              <a:t>Joue</a:t>
            </a:r>
            <a:r>
              <a:rPr lang="en-US" dirty="0"/>
              <a:t> les Tours)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politicile</a:t>
            </a:r>
            <a:r>
              <a:rPr lang="en-US" dirty="0"/>
              <a:t> cu </a:t>
            </a:r>
            <a:r>
              <a:rPr lang="en-US" dirty="0" err="1"/>
              <a:t>privire</a:t>
            </a:r>
            <a:r>
              <a:rPr lang="en-US" dirty="0"/>
              <a:t> la </a:t>
            </a:r>
            <a:r>
              <a:rPr lang="en-US" dirty="0" err="1"/>
              <a:t>climă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Lörrach</a:t>
            </a:r>
            <a:r>
              <a:rPr lang="en-US" dirty="0" smtClean="0"/>
              <a:t>).</a:t>
            </a:r>
            <a:endParaRPr lang="en-US" dirty="0"/>
          </a:p>
          <a:p>
            <a:pPr algn="just"/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 smtClean="0"/>
              <a:t>dou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mese</a:t>
            </a:r>
            <a:r>
              <a:rPr lang="en-US" dirty="0"/>
              <a:t> </a:t>
            </a:r>
            <a:r>
              <a:rPr lang="en-US" dirty="0" err="1"/>
              <a:t>rotunde</a:t>
            </a:r>
            <a:r>
              <a:rPr lang="en-US" dirty="0"/>
              <a:t> s-au </a:t>
            </a:r>
            <a:r>
              <a:rPr lang="en-US" dirty="0" err="1"/>
              <a:t>bucurat</a:t>
            </a:r>
            <a:r>
              <a:rPr lang="en-US" dirty="0"/>
              <a:t> de o </a:t>
            </a:r>
            <a:r>
              <a:rPr lang="en-US" dirty="0" err="1"/>
              <a:t>participare</a:t>
            </a:r>
            <a:r>
              <a:rPr lang="en-US" dirty="0"/>
              <a:t> </a:t>
            </a:r>
            <a:r>
              <a:rPr lang="en-US" dirty="0" err="1"/>
              <a:t>activă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au </a:t>
            </a:r>
            <a:r>
              <a:rPr lang="en-US" dirty="0" err="1"/>
              <a:t>avut</a:t>
            </a:r>
            <a:r>
              <a:rPr lang="en-US" dirty="0"/>
              <a:t> parte de tot </a:t>
            </a:r>
            <a:r>
              <a:rPr lang="en-US" dirty="0" err="1"/>
              <a:t>interesul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factorilor</a:t>
            </a:r>
            <a:r>
              <a:rPr lang="en-US" dirty="0"/>
              <a:t> de </a:t>
            </a:r>
            <a:r>
              <a:rPr lang="en-US" dirty="0" err="1"/>
              <a:t>decizie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oraşului</a:t>
            </a:r>
            <a:r>
              <a:rPr lang="en-US" dirty="0"/>
              <a:t> </a:t>
            </a:r>
            <a:r>
              <a:rPr lang="en-US" dirty="0" err="1"/>
              <a:t>Citta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Castello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 err="1"/>
              <a:t>Şedinţa</a:t>
            </a:r>
            <a:r>
              <a:rPr lang="en-US" dirty="0"/>
              <a:t> de </a:t>
            </a:r>
            <a:r>
              <a:rPr lang="en-US" dirty="0" err="1"/>
              <a:t>sâmbătă</a:t>
            </a:r>
            <a:r>
              <a:rPr lang="en-US" dirty="0"/>
              <a:t>, 17.10.2015, a </a:t>
            </a:r>
            <a:r>
              <a:rPr lang="en-US" dirty="0" err="1"/>
              <a:t>avut</a:t>
            </a:r>
            <a:r>
              <a:rPr lang="en-US" dirty="0"/>
              <a:t> ca </a:t>
            </a:r>
            <a:r>
              <a:rPr lang="en-US" dirty="0" err="1"/>
              <a:t>invitaţi</a:t>
            </a:r>
            <a:r>
              <a:rPr lang="en-US" dirty="0"/>
              <a:t> </a:t>
            </a:r>
            <a:r>
              <a:rPr lang="en-US" b="1" dirty="0" err="1"/>
              <a:t>trei</a:t>
            </a:r>
            <a:r>
              <a:rPr lang="en-US" b="1" dirty="0"/>
              <a:t> </a:t>
            </a:r>
            <a:r>
              <a:rPr lang="en-US" b="1" dirty="0" err="1"/>
              <a:t>clase</a:t>
            </a:r>
            <a:r>
              <a:rPr lang="en-US" b="1" dirty="0"/>
              <a:t> de </a:t>
            </a:r>
            <a:r>
              <a:rPr lang="en-US" b="1" dirty="0" err="1"/>
              <a:t>elevi</a:t>
            </a:r>
            <a:r>
              <a:rPr lang="en-US" b="1" dirty="0"/>
              <a:t> de </a:t>
            </a:r>
            <a:r>
              <a:rPr lang="en-US" b="1" dirty="0" err="1"/>
              <a:t>liceu</a:t>
            </a:r>
            <a:r>
              <a:rPr lang="en-US" b="1" dirty="0"/>
              <a:t> care au </a:t>
            </a:r>
            <a:r>
              <a:rPr lang="en-US" b="1" dirty="0" err="1"/>
              <a:t>adresat</a:t>
            </a:r>
            <a:r>
              <a:rPr lang="en-US" b="1" dirty="0"/>
              <a:t> o </a:t>
            </a:r>
            <a:r>
              <a:rPr lang="en-US" b="1" dirty="0" err="1"/>
              <a:t>serie</a:t>
            </a:r>
            <a:r>
              <a:rPr lang="en-US" b="1" dirty="0"/>
              <a:t> de </a:t>
            </a:r>
            <a:r>
              <a:rPr lang="en-US" b="1" dirty="0" err="1"/>
              <a:t>întrebări</a:t>
            </a:r>
            <a:r>
              <a:rPr lang="en-US" b="1" dirty="0"/>
              <a:t> </a:t>
            </a:r>
            <a:r>
              <a:rPr lang="en-US" b="1" dirty="0" err="1"/>
              <a:t>membrilor</a:t>
            </a:r>
            <a:r>
              <a:rPr lang="en-US" b="1" dirty="0"/>
              <a:t> </a:t>
            </a:r>
            <a:r>
              <a:rPr lang="en-US" b="1" dirty="0" err="1"/>
              <a:t>delegaţiilor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subiecte</a:t>
            </a:r>
            <a:r>
              <a:rPr lang="en-US" dirty="0"/>
              <a:t>: </a:t>
            </a:r>
            <a:r>
              <a:rPr lang="en-US" b="1" dirty="0" err="1"/>
              <a:t>uniunea</a:t>
            </a:r>
            <a:r>
              <a:rPr lang="en-US" b="1" dirty="0"/>
              <a:t> </a:t>
            </a:r>
            <a:r>
              <a:rPr lang="en-US" b="1" dirty="0" err="1"/>
              <a:t>monetară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viitorul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monede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Euro,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b="1" dirty="0" err="1"/>
              <a:t>politicile</a:t>
            </a:r>
            <a:r>
              <a:rPr lang="en-US" b="1" dirty="0"/>
              <a:t> de </a:t>
            </a:r>
            <a:r>
              <a:rPr lang="en-US" b="1" dirty="0" err="1"/>
              <a:t>imigrare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felul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refugiaţi</a:t>
            </a:r>
            <a:r>
              <a:rPr lang="en-US" dirty="0"/>
              <a:t> </a:t>
            </a:r>
            <a:r>
              <a:rPr lang="en-US" dirty="0" err="1"/>
              <a:t>afectează</a:t>
            </a:r>
            <a:r>
              <a:rPr lang="en-US" dirty="0"/>
              <a:t> </a:t>
            </a:r>
            <a:r>
              <a:rPr lang="en-US" dirty="0" err="1"/>
              <a:t>oraşele</a:t>
            </a:r>
            <a:r>
              <a:rPr lang="en-US" dirty="0"/>
              <a:t> </a:t>
            </a:r>
            <a:r>
              <a:rPr lang="en-US" dirty="0" err="1"/>
              <a:t>participante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dezbatere</a:t>
            </a:r>
            <a:r>
              <a:rPr lang="en-US" dirty="0"/>
              <a:t> </a:t>
            </a:r>
            <a:r>
              <a:rPr lang="en-US" dirty="0" err="1"/>
              <a:t>animată</a:t>
            </a:r>
            <a:r>
              <a:rPr lang="en-US" dirty="0"/>
              <a:t> a </a:t>
            </a:r>
            <a:r>
              <a:rPr lang="en-US" dirty="0" err="1"/>
              <a:t>luat</a:t>
            </a:r>
            <a:r>
              <a:rPr lang="en-US" dirty="0"/>
              <a:t> </a:t>
            </a:r>
            <a:r>
              <a:rPr lang="en-US" dirty="0" err="1" smtClean="0"/>
              <a:t>sfâr</a:t>
            </a:r>
            <a:r>
              <a:rPr lang="ro-RO" dirty="0" smtClean="0"/>
              <a:t>ş</a:t>
            </a:r>
            <a:r>
              <a:rPr lang="en-US" dirty="0" smtClean="0"/>
              <a:t>it </a:t>
            </a:r>
            <a:r>
              <a:rPr lang="en-US" dirty="0"/>
              <a:t>la </a:t>
            </a:r>
            <a:r>
              <a:rPr lang="en-US" dirty="0" smtClean="0"/>
              <a:t>pr</a:t>
            </a:r>
            <a:r>
              <a:rPr lang="ro-RO" dirty="0" smtClean="0"/>
              <a:t>â</a:t>
            </a:r>
            <a:r>
              <a:rPr lang="en-US" dirty="0" err="1" smtClean="0"/>
              <a:t>nz</a:t>
            </a:r>
            <a:r>
              <a:rPr lang="en-US" dirty="0"/>
              <a:t>,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faptului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elevii</a:t>
            </a:r>
            <a:r>
              <a:rPr lang="en-US" dirty="0"/>
              <a:t> </a:t>
            </a:r>
            <a:r>
              <a:rPr lang="en-US" dirty="0" err="1"/>
              <a:t>trebuiau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întoarcă</a:t>
            </a:r>
            <a:r>
              <a:rPr lang="en-US" dirty="0"/>
              <a:t> la </a:t>
            </a:r>
            <a:r>
              <a:rPr lang="en-US" dirty="0" err="1" smtClean="0"/>
              <a:t>şcoală</a:t>
            </a:r>
            <a:r>
              <a:rPr lang="en-US" dirty="0" smtClean="0"/>
              <a:t>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partenerul</a:t>
            </a:r>
            <a:r>
              <a:rPr lang="en-US" dirty="0"/>
              <a:t> MUSTER </a:t>
            </a:r>
            <a:r>
              <a:rPr lang="en-US" dirty="0" err="1"/>
              <a:t>trebuia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încheie</a:t>
            </a:r>
            <a:r>
              <a:rPr lang="en-US" dirty="0"/>
              <a:t> prima </a:t>
            </a:r>
            <a:r>
              <a:rPr lang="en-US" dirty="0" err="1"/>
              <a:t>şedinţă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it-IT" dirty="0" smtClean="0"/>
          </a:p>
          <a:p>
            <a:endParaRPr lang="it-IT" dirty="0"/>
          </a:p>
        </p:txBody>
      </p:sp>
      <p:grpSp>
        <p:nvGrpSpPr>
          <p:cNvPr id="16" name="Gruppo 15"/>
          <p:cNvGrpSpPr/>
          <p:nvPr/>
        </p:nvGrpSpPr>
        <p:grpSpPr>
          <a:xfrm>
            <a:off x="378142" y="8484000"/>
            <a:ext cx="6806566" cy="1785104"/>
            <a:chOff x="378142" y="8560200"/>
            <a:chExt cx="6806566" cy="1785104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378142" y="8560200"/>
              <a:ext cx="6806566" cy="17851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numCol="1" spcCol="144000" rtlCol="0">
              <a:spAutoFit/>
            </a:bodyPr>
            <a:lstStyle/>
            <a:p>
              <a:endParaRPr lang="en-GB" sz="1000" dirty="0" smtClean="0">
                <a:latin typeface="Helvetica Neue"/>
                <a:cs typeface="Helvetica Neue"/>
              </a:endParaRPr>
            </a:p>
            <a:p>
              <a:endParaRPr lang="en-GB" sz="1000" dirty="0">
                <a:latin typeface="Helvetica Neue"/>
                <a:cs typeface="Helvetica Neue"/>
              </a:endParaRPr>
            </a:p>
            <a:p>
              <a:endParaRPr lang="en-GB" sz="1000" dirty="0" smtClean="0">
                <a:latin typeface="Helvetica Neue"/>
                <a:cs typeface="Helvetica Neue"/>
              </a:endParaRPr>
            </a:p>
            <a:p>
              <a:endParaRPr lang="en-GB" sz="1000" dirty="0">
                <a:latin typeface="Helvetica Neue"/>
                <a:cs typeface="Helvetica Neue"/>
              </a:endParaRPr>
            </a:p>
            <a:p>
              <a:endParaRPr lang="en-GB" sz="1000" dirty="0" smtClean="0">
                <a:latin typeface="Helvetica Neue"/>
                <a:cs typeface="Helvetica Neue"/>
              </a:endParaRPr>
            </a:p>
            <a:p>
              <a:endParaRPr lang="en-GB" sz="1000" dirty="0">
                <a:latin typeface="Helvetica Neue"/>
                <a:cs typeface="Helvetica Neue"/>
              </a:endParaRPr>
            </a:p>
            <a:p>
              <a:endParaRPr lang="en-GB" sz="1000" dirty="0" smtClean="0">
                <a:latin typeface="Helvetica Neue"/>
                <a:cs typeface="Helvetica Neue"/>
              </a:endParaRPr>
            </a:p>
            <a:p>
              <a:endParaRPr lang="en-GB" sz="1000" dirty="0">
                <a:latin typeface="Helvetica Neue"/>
                <a:cs typeface="Helvetica Neue"/>
              </a:endParaRPr>
            </a:p>
            <a:p>
              <a:endParaRPr lang="en-GB" sz="1000" dirty="0" smtClean="0">
                <a:latin typeface="Helvetica Neue"/>
                <a:cs typeface="Helvetica Neue"/>
              </a:endParaRPr>
            </a:p>
            <a:p>
              <a:endParaRPr lang="en-GB" sz="1000" dirty="0">
                <a:latin typeface="Helvetica Neue"/>
                <a:cs typeface="Helvetica Neue"/>
              </a:endParaRPr>
            </a:p>
            <a:p>
              <a:endParaRPr lang="en-GB" sz="1000" dirty="0">
                <a:latin typeface="Helvetica Neue"/>
                <a:cs typeface="Helvetica Neue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844449" y="9477380"/>
              <a:ext cx="3340259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numCol="1" spcCol="144000" rtlCol="0">
              <a:spAutoFit/>
            </a:bodyPr>
            <a:lstStyle/>
            <a:p>
              <a:r>
                <a:rPr lang="ro-RO" sz="900" dirty="0" smtClean="0">
                  <a:latin typeface="Helvetica Neue"/>
                  <a:cs typeface="Helvetica Neue"/>
                </a:rPr>
                <a:t>Autorii sunt singurii responsabili pentru conţinutul acestei publicaţii.Nu reflectă,</a:t>
              </a:r>
              <a:r>
                <a:rPr lang="en-US" sz="900" dirty="0" smtClean="0">
                  <a:latin typeface="Helvetica Neue"/>
                  <a:cs typeface="Helvetica Neue"/>
                </a:rPr>
                <a:t> </a:t>
              </a:r>
              <a:r>
                <a:rPr lang="ro-RO" sz="900" smtClean="0">
                  <a:latin typeface="Helvetica Neue"/>
                  <a:cs typeface="Helvetica Neue"/>
                </a:rPr>
                <a:t>în mod necesar, </a:t>
              </a:r>
              <a:r>
                <a:rPr lang="ro-RO" sz="900" dirty="0" smtClean="0">
                  <a:latin typeface="Helvetica Neue"/>
                  <a:cs typeface="Helvetica Neue"/>
                </a:rPr>
                <a:t>opinia Comunităţilor Europene. Comisia Europeană nu răspunde  pentru utilizarea în orice fel a informaţiilor cuprinse aici.</a:t>
              </a:r>
              <a:endParaRPr lang="en-GB" sz="900" dirty="0">
                <a:latin typeface="Helvetica Neue"/>
                <a:cs typeface="Helvetica Neue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78142" y="8579050"/>
              <a:ext cx="3340259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numCol="1" spcCol="144000" rtlCol="0">
              <a:spAutoFit/>
            </a:bodyPr>
            <a:lstStyle/>
            <a:p>
              <a:r>
                <a:rPr lang="ro-RO" sz="1000" b="1" smtClean="0">
                  <a:solidFill>
                    <a:srgbClr val="990000"/>
                  </a:solidFill>
                  <a:latin typeface="Helvetica Neue"/>
                  <a:cs typeface="Helvetica Neue"/>
                </a:rPr>
                <a:t>Solicitant</a:t>
              </a:r>
              <a:r>
                <a:rPr lang="en-GB" sz="1000" smtClean="0">
                  <a:latin typeface="Helvetica Neue"/>
                  <a:cs typeface="Helvetica Neue"/>
                </a:rPr>
                <a:t>: Municipalitatea din </a:t>
              </a:r>
              <a:r>
                <a:rPr lang="en-GB" sz="1000" dirty="0" err="1" smtClean="0">
                  <a:latin typeface="Helvetica Neue"/>
                  <a:cs typeface="Helvetica Neue"/>
                </a:rPr>
                <a:t>Città</a:t>
              </a:r>
              <a:r>
                <a:rPr lang="en-GB" sz="1000" dirty="0" smtClean="0">
                  <a:latin typeface="Helvetica Neue"/>
                  <a:cs typeface="Helvetica Neue"/>
                </a:rPr>
                <a:t> di </a:t>
              </a:r>
              <a:r>
                <a:rPr lang="en-GB" sz="1000" dirty="0" err="1" smtClean="0">
                  <a:latin typeface="Helvetica Neue"/>
                  <a:cs typeface="Helvetica Neue"/>
                </a:rPr>
                <a:t>Castello</a:t>
              </a:r>
              <a:r>
                <a:rPr lang="en-GB" sz="1000" dirty="0" smtClean="0">
                  <a:latin typeface="Helvetica Neue"/>
                  <a:cs typeface="Helvetica Neue"/>
                </a:rPr>
                <a:t> </a:t>
              </a:r>
              <a:r>
                <a:rPr lang="en-GB" sz="1000" smtClean="0">
                  <a:latin typeface="Helvetica Neue"/>
                  <a:cs typeface="Helvetica Neue"/>
                </a:rPr>
                <a:t>(Italia)</a:t>
              </a:r>
              <a:endParaRPr lang="en-GB" sz="1000" dirty="0" smtClean="0">
                <a:latin typeface="Helvetica Neue"/>
                <a:cs typeface="Helvetica Neue"/>
              </a:endParaRPr>
            </a:p>
            <a:p>
              <a:endParaRPr lang="en-GB" sz="1000" b="1" dirty="0" smtClean="0">
                <a:latin typeface="Helvetica Neue"/>
                <a:cs typeface="Helvetica Neue"/>
              </a:endParaRPr>
            </a:p>
            <a:p>
              <a:r>
                <a:rPr lang="en-GB" sz="1000" b="1" smtClean="0">
                  <a:solidFill>
                    <a:srgbClr val="990000"/>
                  </a:solidFill>
                  <a:latin typeface="Helvetica Neue"/>
                  <a:cs typeface="Helvetica Neue"/>
                </a:rPr>
                <a:t>Parteneri</a:t>
              </a:r>
              <a:r>
                <a:rPr lang="en-GB" sz="1000" smtClean="0">
                  <a:latin typeface="Helvetica Neue"/>
                  <a:cs typeface="Helvetica Neue"/>
                </a:rPr>
                <a:t>: Municipalitatea din  </a:t>
              </a:r>
              <a:r>
                <a:rPr lang="en-GB" sz="1000" dirty="0" err="1" smtClean="0">
                  <a:latin typeface="Helvetica Neue"/>
                  <a:cs typeface="Helvetica Neue"/>
                </a:rPr>
                <a:t>Joué</a:t>
              </a:r>
              <a:r>
                <a:rPr lang="en-GB" sz="1000" dirty="0" smtClean="0">
                  <a:latin typeface="Helvetica Neue"/>
                  <a:cs typeface="Helvetica Neue"/>
                </a:rPr>
                <a:t> </a:t>
              </a:r>
              <a:r>
                <a:rPr lang="en-GB" sz="1000" dirty="0" err="1" smtClean="0">
                  <a:latin typeface="Helvetica Neue"/>
                  <a:cs typeface="Helvetica Neue"/>
                </a:rPr>
                <a:t>Lès</a:t>
              </a:r>
              <a:r>
                <a:rPr lang="en-GB" sz="1000" dirty="0" smtClean="0">
                  <a:latin typeface="Helvetica Neue"/>
                  <a:cs typeface="Helvetica Neue"/>
                </a:rPr>
                <a:t> Tours </a:t>
              </a:r>
              <a:r>
                <a:rPr lang="en-GB" sz="1000" smtClean="0">
                  <a:latin typeface="Helvetica Neue"/>
                  <a:cs typeface="Helvetica Neue"/>
                </a:rPr>
                <a:t>(Fran</a:t>
              </a:r>
              <a:r>
                <a:rPr lang="ro-RO" sz="1000" smtClean="0">
                  <a:latin typeface="Helvetica Neue"/>
                  <a:cs typeface="Helvetica Neue"/>
                </a:rPr>
                <a:t>ţa</a:t>
              </a:r>
              <a:r>
                <a:rPr lang="en-GB" sz="1000" smtClean="0">
                  <a:latin typeface="Helvetica Neue"/>
                  <a:cs typeface="Helvetica Neue"/>
                </a:rPr>
                <a:t>), </a:t>
              </a:r>
              <a:r>
                <a:rPr lang="en-GB" sz="1000" dirty="0" err="1" smtClean="0">
                  <a:latin typeface="Helvetica Neue"/>
                  <a:cs typeface="Helvetica Neue"/>
                </a:rPr>
                <a:t>Lörrach</a:t>
              </a:r>
              <a:r>
                <a:rPr lang="en-GB" sz="1000" dirty="0" smtClean="0">
                  <a:latin typeface="Helvetica Neue"/>
                  <a:cs typeface="Helvetica Neue"/>
                </a:rPr>
                <a:t> </a:t>
              </a:r>
              <a:r>
                <a:rPr lang="en-GB" sz="1000" smtClean="0">
                  <a:latin typeface="Helvetica Neue"/>
                  <a:cs typeface="Helvetica Neue"/>
                </a:rPr>
                <a:t>(German</a:t>
              </a:r>
              <a:r>
                <a:rPr lang="ro-RO" sz="1000" smtClean="0">
                  <a:latin typeface="Helvetica Neue"/>
                  <a:cs typeface="Helvetica Neue"/>
                </a:rPr>
                <a:t>ia</a:t>
              </a:r>
              <a:r>
                <a:rPr lang="en-GB" sz="1000" smtClean="0">
                  <a:latin typeface="Helvetica Neue"/>
                  <a:cs typeface="Helvetica Neue"/>
                </a:rPr>
                <a:t>), Sighi</a:t>
              </a:r>
              <a:r>
                <a:rPr lang="ro-RO" sz="1000" smtClean="0">
                  <a:latin typeface="Helvetica Neue"/>
                  <a:cs typeface="Helvetica Neue"/>
                </a:rPr>
                <a:t>ş</a:t>
              </a:r>
              <a:r>
                <a:rPr lang="en-GB" sz="1000" smtClean="0">
                  <a:latin typeface="Helvetica Neue"/>
                  <a:cs typeface="Helvetica Neue"/>
                </a:rPr>
                <a:t>oara (Rom</a:t>
              </a:r>
              <a:r>
                <a:rPr lang="ro-RO" sz="1000">
                  <a:latin typeface="Helvetica Neue"/>
                  <a:cs typeface="Helvetica Neue"/>
                </a:rPr>
                <a:t>â</a:t>
              </a:r>
              <a:r>
                <a:rPr lang="en-GB" sz="1000" smtClean="0">
                  <a:latin typeface="Helvetica Neue"/>
                  <a:cs typeface="Helvetica Neue"/>
                </a:rPr>
                <a:t>nia</a:t>
              </a:r>
              <a:r>
                <a:rPr lang="en-GB" sz="1000" dirty="0" smtClean="0">
                  <a:latin typeface="Helvetica Neue"/>
                  <a:cs typeface="Helvetica Neue"/>
                </a:rPr>
                <a:t>), </a:t>
              </a:r>
              <a:r>
                <a:rPr lang="en-GB" sz="1000" dirty="0" err="1" smtClean="0">
                  <a:latin typeface="Helvetica Neue"/>
                  <a:cs typeface="Helvetica Neue"/>
                </a:rPr>
                <a:t>Smolyan</a:t>
              </a:r>
              <a:r>
                <a:rPr lang="en-GB" sz="1000" dirty="0" smtClean="0">
                  <a:latin typeface="Helvetica Neue"/>
                  <a:cs typeface="Helvetica Neue"/>
                </a:rPr>
                <a:t> (Bulgaria</a:t>
              </a:r>
              <a:r>
                <a:rPr lang="en-GB" sz="1000" smtClean="0">
                  <a:latin typeface="Helvetica Neue"/>
                  <a:cs typeface="Helvetica Neue"/>
                </a:rPr>
                <a:t>) </a:t>
              </a:r>
              <a:r>
                <a:rPr lang="ro-RO" sz="1000" smtClean="0">
                  <a:latin typeface="Helvetica Neue"/>
                  <a:cs typeface="Helvetica Neue"/>
                </a:rPr>
                <a:t>şi Agenţia Utopiilor</a:t>
              </a:r>
              <a:r>
                <a:rPr lang="en-GB" sz="1000" smtClean="0">
                  <a:latin typeface="Helvetica Neue"/>
                  <a:cs typeface="Helvetica Neue"/>
                </a:rPr>
                <a:t> Practi</a:t>
              </a:r>
              <a:r>
                <a:rPr lang="ro-RO" sz="1000" smtClean="0">
                  <a:latin typeface="Helvetica Neue"/>
                  <a:cs typeface="Helvetica Neue"/>
                </a:rPr>
                <a:t>ce</a:t>
              </a:r>
              <a:r>
                <a:rPr lang="en-GB" sz="1000" smtClean="0">
                  <a:latin typeface="Helvetica Neue"/>
                  <a:cs typeface="Helvetica Neue"/>
                </a:rPr>
                <a:t> (Ital</a:t>
              </a:r>
              <a:r>
                <a:rPr lang="ro-RO" sz="1000" smtClean="0">
                  <a:latin typeface="Helvetica Neue"/>
                  <a:cs typeface="Helvetica Neue"/>
                </a:rPr>
                <a:t>ia</a:t>
              </a:r>
              <a:r>
                <a:rPr lang="en-GB" sz="1000" smtClean="0">
                  <a:latin typeface="Helvetica Neue"/>
                  <a:cs typeface="Helvetica Neue"/>
                </a:rPr>
                <a:t>)</a:t>
              </a:r>
              <a:endParaRPr lang="en-GB" sz="1000" dirty="0" smtClean="0">
                <a:latin typeface="Helvetica Neue"/>
                <a:cs typeface="Helvetica Neue"/>
              </a:endParaRPr>
            </a:p>
            <a:p>
              <a:endParaRPr lang="ro-RO" sz="1000" dirty="0">
                <a:latin typeface="Helvetica Neue"/>
                <a:cs typeface="Helvetica Neue"/>
              </a:endParaRPr>
            </a:p>
            <a:p>
              <a:r>
                <a:rPr lang="en-GB" sz="1000" b="1" smtClean="0">
                  <a:solidFill>
                    <a:srgbClr val="990000"/>
                  </a:solidFill>
                  <a:latin typeface="Helvetica Neue"/>
                  <a:cs typeface="Helvetica Neue"/>
                </a:rPr>
                <a:t>Contact</a:t>
              </a:r>
              <a:r>
                <a:rPr lang="en-GB" sz="1000" smtClean="0">
                  <a:latin typeface="Helvetica Neue"/>
                  <a:cs typeface="Helvetica Neue"/>
                </a:rPr>
                <a:t>: </a:t>
              </a:r>
              <a:r>
                <a:rPr lang="ro-RO" sz="1000">
                  <a:latin typeface="Helvetica Neue"/>
                  <a:cs typeface="Helvetica Neue"/>
                </a:rPr>
                <a:t>Agenţia </a:t>
              </a:r>
              <a:r>
                <a:rPr lang="ro-RO" sz="1000" smtClean="0">
                  <a:latin typeface="Helvetica Neue"/>
                  <a:cs typeface="Helvetica Neue"/>
                </a:rPr>
                <a:t>Utopiilor</a:t>
              </a:r>
              <a:r>
                <a:rPr lang="en-GB" sz="1000" smtClean="0">
                  <a:latin typeface="Helvetica Neue"/>
                  <a:cs typeface="Helvetica Neue"/>
                </a:rPr>
                <a:t> </a:t>
              </a:r>
              <a:r>
                <a:rPr lang="en-GB" sz="1000">
                  <a:latin typeface="Helvetica Neue"/>
                  <a:cs typeface="Helvetica Neue"/>
                </a:rPr>
                <a:t>Practi</a:t>
              </a:r>
              <a:r>
                <a:rPr lang="ro-RO" sz="1000">
                  <a:latin typeface="Helvetica Neue"/>
                  <a:cs typeface="Helvetica Neue"/>
                </a:rPr>
                <a:t>ce</a:t>
              </a:r>
              <a:r>
                <a:rPr lang="en-GB" sz="1000">
                  <a:latin typeface="Helvetica Neue"/>
                  <a:cs typeface="Helvetica Neue"/>
                </a:rPr>
                <a:t> </a:t>
              </a:r>
              <a:endParaRPr lang="ro-RO" sz="1000" smtClean="0">
                <a:latin typeface="Helvetica Neue"/>
                <a:cs typeface="Helvetica Neue"/>
              </a:endParaRPr>
            </a:p>
            <a:p>
              <a:r>
                <a:rPr lang="en-GB" sz="1000" smtClean="0">
                  <a:latin typeface="Helvetica Neue"/>
                  <a:cs typeface="Helvetica Neue"/>
                </a:rPr>
                <a:t> </a:t>
              </a:r>
              <a:r>
                <a:rPr lang="en-GB" sz="1000" smtClean="0">
                  <a:latin typeface="Helvetica Neue"/>
                  <a:cs typeface="Helvetica Neue"/>
                  <a:hlinkClick r:id="rId2"/>
                </a:rPr>
                <a:t>segreteria@utopieconcrete.it</a:t>
              </a:r>
              <a:r>
                <a:rPr lang="en-GB" sz="1000" smtClean="0">
                  <a:latin typeface="Helvetica Neue"/>
                  <a:cs typeface="Helvetica Neue"/>
                </a:rPr>
                <a:t> </a:t>
              </a:r>
              <a:endParaRPr lang="en-GB" sz="1000" dirty="0" smtClean="0">
                <a:latin typeface="Helvetica Neue"/>
                <a:cs typeface="Helvetica Neue"/>
              </a:endParaRPr>
            </a:p>
          </p:txBody>
        </p:sp>
        <p:pic>
          <p:nvPicPr>
            <p:cNvPr id="15" name="Immagine 14" descr="eu_flag_europe_for_citizens_co_funded_vect_pos_[cmyk]_left_e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81425" y="8666593"/>
              <a:ext cx="3295650" cy="786159"/>
            </a:xfrm>
            <a:prstGeom prst="rect">
              <a:avLst/>
            </a:prstGeom>
          </p:spPr>
        </p:pic>
      </p:grpSp>
      <p:sp>
        <p:nvSpPr>
          <p:cNvPr id="5" name="CasellaDiTesto 4"/>
          <p:cNvSpPr txBox="1"/>
          <p:nvPr/>
        </p:nvSpPr>
        <p:spPr>
          <a:xfrm>
            <a:off x="378142" y="6823800"/>
            <a:ext cx="680656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solidFill>
                  <a:srgbClr val="990000"/>
                </a:solidFill>
                <a:latin typeface="Helvetica Neue"/>
                <a:cs typeface="Helvetica Neue"/>
              </a:rPr>
              <a:t>Cea</a:t>
            </a:r>
            <a:r>
              <a:rPr lang="en-US" sz="1200" b="1" dirty="0">
                <a:solidFill>
                  <a:srgbClr val="990000"/>
                </a:solidFill>
                <a:latin typeface="Helvetica Neue"/>
                <a:cs typeface="Helvetica Neue"/>
              </a:rPr>
              <a:t> de a </a:t>
            </a:r>
            <a:r>
              <a:rPr lang="en-US" sz="1200" b="1" dirty="0" err="1">
                <a:solidFill>
                  <a:srgbClr val="990000"/>
                </a:solidFill>
                <a:latin typeface="Helvetica Neue"/>
                <a:cs typeface="Helvetica Neue"/>
              </a:rPr>
              <a:t>doua</a:t>
            </a:r>
            <a:r>
              <a:rPr lang="en-US" sz="1200" b="1" dirty="0">
                <a:solidFill>
                  <a:srgbClr val="990000"/>
                </a:solidFill>
                <a:latin typeface="Helvetica Neue"/>
                <a:cs typeface="Helvetica Neue"/>
              </a:rPr>
              <a:t> </a:t>
            </a:r>
            <a:r>
              <a:rPr lang="en-US" sz="1200" b="1" dirty="0" err="1">
                <a:solidFill>
                  <a:srgbClr val="990000"/>
                </a:solidFill>
                <a:latin typeface="Helvetica Neue"/>
                <a:cs typeface="Helvetica Neue"/>
              </a:rPr>
              <a:t>întâlnire</a:t>
            </a:r>
            <a:r>
              <a:rPr lang="en-US" sz="1200" b="1" dirty="0">
                <a:solidFill>
                  <a:srgbClr val="990000"/>
                </a:solidFill>
                <a:latin typeface="Helvetica Neue"/>
                <a:cs typeface="Helvetica Neue"/>
              </a:rPr>
              <a:t> MUSTER, </a:t>
            </a:r>
            <a:r>
              <a:rPr lang="en-US" sz="1200" b="1" dirty="0" err="1">
                <a:solidFill>
                  <a:srgbClr val="990000"/>
                </a:solidFill>
                <a:latin typeface="Helvetica Neue"/>
                <a:cs typeface="Helvetica Neue"/>
              </a:rPr>
              <a:t>în</a:t>
            </a:r>
            <a:r>
              <a:rPr lang="en-US" sz="1200" b="1" dirty="0">
                <a:solidFill>
                  <a:srgbClr val="990000"/>
                </a:solidFill>
                <a:latin typeface="Helvetica Neue"/>
                <a:cs typeface="Helvetica Neue"/>
              </a:rPr>
              <a:t> </a:t>
            </a:r>
            <a:r>
              <a:rPr lang="en-GB" sz="1200" b="1" dirty="0" err="1">
                <a:solidFill>
                  <a:srgbClr val="990000"/>
                </a:solidFill>
                <a:latin typeface="Helvetica Neue"/>
                <a:cs typeface="Helvetica Neue"/>
              </a:rPr>
              <a:t>Lörrach</a:t>
            </a:r>
            <a:r>
              <a:rPr lang="en-GB" sz="1200" b="1" dirty="0">
                <a:solidFill>
                  <a:srgbClr val="990000"/>
                </a:solidFill>
                <a:latin typeface="Helvetica Neue"/>
                <a:cs typeface="Helvetica Neue"/>
              </a:rPr>
              <a:t>, </a:t>
            </a:r>
            <a:r>
              <a:rPr lang="en-GB" sz="1200" b="1" dirty="0" smtClean="0">
                <a:solidFill>
                  <a:srgbClr val="990000"/>
                </a:solidFill>
                <a:latin typeface="Helvetica Neue"/>
                <a:cs typeface="Helvetica Neue"/>
              </a:rPr>
              <a:t>Germania</a:t>
            </a:r>
          </a:p>
          <a:p>
            <a:pPr algn="just">
              <a:spcBef>
                <a:spcPct val="20000"/>
              </a:spcBef>
            </a:pPr>
            <a:r>
              <a:rPr lang="en-US" sz="1200" dirty="0" err="1">
                <a:latin typeface="Helvetica Neue"/>
                <a:cs typeface="Helvetica Neue"/>
              </a:rPr>
              <a:t>Cea</a:t>
            </a:r>
            <a:r>
              <a:rPr lang="en-US" sz="1200" dirty="0">
                <a:latin typeface="Helvetica Neue"/>
                <a:cs typeface="Helvetica Neue"/>
              </a:rPr>
              <a:t> de a </a:t>
            </a:r>
            <a:r>
              <a:rPr lang="en-US" sz="1200" dirty="0" err="1">
                <a:latin typeface="Helvetica Neue"/>
                <a:cs typeface="Helvetica Neue"/>
              </a:rPr>
              <a:t>doua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întâlnire</a:t>
            </a:r>
            <a:r>
              <a:rPr lang="en-US" sz="1200" dirty="0">
                <a:latin typeface="Helvetica Neue"/>
                <a:cs typeface="Helvetica Neue"/>
              </a:rPr>
              <a:t> a </a:t>
            </a:r>
            <a:r>
              <a:rPr lang="en-US" sz="1200" dirty="0" err="1">
                <a:latin typeface="Helvetica Neue"/>
                <a:cs typeface="Helvetica Neue"/>
              </a:rPr>
              <a:t>partenerilor</a:t>
            </a:r>
            <a:r>
              <a:rPr lang="en-US" sz="1200" dirty="0">
                <a:latin typeface="Helvetica Neue"/>
                <a:cs typeface="Helvetica Neue"/>
              </a:rPr>
              <a:t> MUSTER </a:t>
            </a:r>
            <a:r>
              <a:rPr lang="en-US" sz="1200" dirty="0" err="1">
                <a:latin typeface="Helvetica Neue"/>
                <a:cs typeface="Helvetica Neue"/>
              </a:rPr>
              <a:t>va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avea</a:t>
            </a:r>
            <a:r>
              <a:rPr lang="en-US" sz="1200" dirty="0">
                <a:latin typeface="Helvetica Neue"/>
                <a:cs typeface="Helvetica Neue"/>
              </a:rPr>
              <a:t> loc </a:t>
            </a:r>
            <a:r>
              <a:rPr lang="en-US" sz="1200" dirty="0" err="1">
                <a:latin typeface="Helvetica Neue"/>
                <a:cs typeface="Helvetica Neue"/>
              </a:rPr>
              <a:t>în</a:t>
            </a:r>
            <a:r>
              <a:rPr lang="en-US" sz="1200" dirty="0">
                <a:latin typeface="Helvetica Neue"/>
                <a:cs typeface="Helvetica Neue"/>
              </a:rPr>
              <a:t> data de 18-20 </a:t>
            </a:r>
            <a:r>
              <a:rPr lang="en-US" sz="1200" dirty="0" err="1">
                <a:latin typeface="Helvetica Neue"/>
                <a:cs typeface="Helvetica Neue"/>
              </a:rPr>
              <a:t>februarie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în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hu-HU" sz="1200" dirty="0" smtClean="0">
                <a:latin typeface="Helvetica Neue"/>
                <a:cs typeface="Helvetica Neue"/>
              </a:rPr>
              <a:t>Lőrrach</a:t>
            </a:r>
            <a:r>
              <a:rPr lang="en-US" sz="1200" dirty="0" smtClean="0">
                <a:latin typeface="Helvetica Neue"/>
                <a:cs typeface="Helvetica Neue"/>
              </a:rPr>
              <a:t>, </a:t>
            </a:r>
            <a:r>
              <a:rPr lang="en-US" sz="1200" dirty="0">
                <a:latin typeface="Helvetica Neue"/>
                <a:cs typeface="Helvetica Neue"/>
              </a:rPr>
              <a:t>Germania. </a:t>
            </a:r>
            <a:r>
              <a:rPr lang="en-US" sz="1200" dirty="0" err="1">
                <a:latin typeface="Helvetica Neue"/>
                <a:cs typeface="Helvetica Neue"/>
              </a:rPr>
              <a:t>Oraşul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hu-HU" sz="1200" dirty="0" smtClean="0">
                <a:latin typeface="Helvetica Neue"/>
                <a:cs typeface="Helvetica Neue"/>
              </a:rPr>
              <a:t>Lőrrach</a:t>
            </a:r>
            <a:r>
              <a:rPr lang="en-US" sz="1200" dirty="0" smtClean="0">
                <a:latin typeface="Helvetica Neue"/>
                <a:cs typeface="Helvetica Neue"/>
              </a:rPr>
              <a:t>, </a:t>
            </a:r>
            <a:r>
              <a:rPr lang="en-US" sz="1200" dirty="0" err="1">
                <a:latin typeface="Helvetica Neue"/>
                <a:cs typeface="Helvetica Neue"/>
              </a:rPr>
              <a:t>situat</a:t>
            </a:r>
            <a:r>
              <a:rPr lang="en-US" sz="1200" dirty="0">
                <a:latin typeface="Helvetica Neue"/>
                <a:cs typeface="Helvetica Neue"/>
              </a:rPr>
              <a:t> la </a:t>
            </a:r>
            <a:r>
              <a:rPr lang="en-US" sz="1200" dirty="0" err="1">
                <a:latin typeface="Helvetica Neue"/>
                <a:cs typeface="Helvetica Neue"/>
              </a:rPr>
              <a:t>graniţa</a:t>
            </a:r>
            <a:r>
              <a:rPr lang="en-US" sz="1200" dirty="0">
                <a:latin typeface="Helvetica Neue"/>
                <a:cs typeface="Helvetica Neue"/>
              </a:rPr>
              <a:t> a </a:t>
            </a:r>
            <a:r>
              <a:rPr lang="en-US" sz="1200" dirty="0" err="1">
                <a:latin typeface="Helvetica Neue"/>
                <a:cs typeface="Helvetica Neue"/>
              </a:rPr>
              <a:t>trei</a:t>
            </a:r>
            <a:r>
              <a:rPr lang="en-US" sz="1200" dirty="0">
                <a:latin typeface="Helvetica Neue"/>
                <a:cs typeface="Helvetica Neue"/>
              </a:rPr>
              <a:t> state: Germania, </a:t>
            </a:r>
            <a:r>
              <a:rPr lang="en-US" sz="1200" dirty="0" err="1">
                <a:latin typeface="Helvetica Neue"/>
                <a:cs typeface="Helvetica Neue"/>
              </a:rPr>
              <a:t>Franţa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şi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Elveţia</a:t>
            </a:r>
            <a:r>
              <a:rPr lang="en-US" sz="1200" dirty="0">
                <a:latin typeface="Helvetica Neue"/>
                <a:cs typeface="Helvetica Neue"/>
              </a:rPr>
              <a:t>, </a:t>
            </a:r>
            <a:r>
              <a:rPr lang="en-US" sz="1200" dirty="0" err="1">
                <a:latin typeface="Helvetica Neue"/>
                <a:cs typeface="Helvetica Neue"/>
              </a:rPr>
              <a:t>promovează</a:t>
            </a:r>
            <a:r>
              <a:rPr lang="en-US" sz="1200" dirty="0">
                <a:latin typeface="Helvetica Neue"/>
                <a:cs typeface="Helvetica Neue"/>
              </a:rPr>
              <a:t> de </a:t>
            </a:r>
            <a:r>
              <a:rPr lang="en-US" sz="1200" dirty="0" err="1">
                <a:latin typeface="Helvetica Neue"/>
                <a:cs typeface="Helvetica Neue"/>
              </a:rPr>
              <a:t>mulţi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ani</a:t>
            </a:r>
            <a:r>
              <a:rPr lang="en-US" sz="1200" dirty="0">
                <a:latin typeface="Helvetica Neue"/>
                <a:cs typeface="Helvetica Neue"/>
              </a:rPr>
              <a:t> o </a:t>
            </a:r>
            <a:r>
              <a:rPr lang="en-US" sz="1200" dirty="0" err="1">
                <a:latin typeface="Helvetica Neue"/>
                <a:cs typeface="Helvetica Neue"/>
              </a:rPr>
              <a:t>politică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avansată</a:t>
            </a:r>
            <a:r>
              <a:rPr lang="en-US" sz="1200" dirty="0">
                <a:latin typeface="Helvetica Neue"/>
                <a:cs typeface="Helvetica Neue"/>
              </a:rPr>
              <a:t> cu </a:t>
            </a:r>
            <a:r>
              <a:rPr lang="en-US" sz="1200" dirty="0" err="1">
                <a:latin typeface="Helvetica Neue"/>
                <a:cs typeface="Helvetica Neue"/>
              </a:rPr>
              <a:t>privire</a:t>
            </a:r>
            <a:r>
              <a:rPr lang="en-US" sz="1200" dirty="0">
                <a:latin typeface="Helvetica Neue"/>
                <a:cs typeface="Helvetica Neue"/>
              </a:rPr>
              <a:t> la </a:t>
            </a:r>
            <a:r>
              <a:rPr lang="en-US" sz="1200" dirty="0" err="1">
                <a:latin typeface="Helvetica Neue"/>
                <a:cs typeface="Helvetica Neue"/>
              </a:rPr>
              <a:t>energie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şi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climă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şi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este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cale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să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înceapă</a:t>
            </a:r>
            <a:r>
              <a:rPr lang="en-US" sz="1200" dirty="0">
                <a:latin typeface="Helvetica Neue"/>
                <a:cs typeface="Helvetica Neue"/>
              </a:rPr>
              <a:t> un </a:t>
            </a:r>
            <a:r>
              <a:rPr lang="en-US" sz="1200" dirty="0" err="1">
                <a:latin typeface="Helvetica Neue"/>
                <a:cs typeface="Helvetica Neue"/>
              </a:rPr>
              <a:t>nou</a:t>
            </a:r>
            <a:r>
              <a:rPr lang="en-US" sz="1200" dirty="0">
                <a:latin typeface="Helvetica Neue"/>
                <a:cs typeface="Helvetica Neue"/>
              </a:rPr>
              <a:t> mare </a:t>
            </a:r>
            <a:r>
              <a:rPr lang="en-US" sz="1200" dirty="0" err="1">
                <a:latin typeface="Helvetica Neue"/>
                <a:cs typeface="Helvetica Neue"/>
              </a:rPr>
              <a:t>proces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participativ</a:t>
            </a:r>
            <a:r>
              <a:rPr lang="en-US" sz="1200" dirty="0">
                <a:latin typeface="Helvetica Neue"/>
                <a:cs typeface="Helvetica Neue"/>
              </a:rPr>
              <a:t>, “Design </a:t>
            </a:r>
            <a:r>
              <a:rPr lang="hu-HU" sz="1200" dirty="0" smtClean="0">
                <a:latin typeface="Helvetica Neue"/>
                <a:cs typeface="Helvetica Neue"/>
              </a:rPr>
              <a:t>Lőrrach</a:t>
            </a:r>
            <a:r>
              <a:rPr lang="en-US" sz="1200" dirty="0" smtClean="0">
                <a:latin typeface="Helvetica Neue"/>
                <a:cs typeface="Helvetica Neue"/>
              </a:rPr>
              <a:t>. </a:t>
            </a:r>
            <a:r>
              <a:rPr lang="en-US" sz="1200" dirty="0" err="1">
                <a:latin typeface="Helvetica Neue"/>
                <a:cs typeface="Helvetica Neue"/>
              </a:rPr>
              <a:t>Împreună</a:t>
            </a:r>
            <a:r>
              <a:rPr lang="en-US" sz="1200" dirty="0">
                <a:latin typeface="Helvetica Neue"/>
                <a:cs typeface="Helvetica Neue"/>
              </a:rPr>
              <a:t>”, </a:t>
            </a:r>
            <a:r>
              <a:rPr lang="en-US" sz="1200" dirty="0" smtClean="0">
                <a:latin typeface="Helvetica Neue"/>
                <a:cs typeface="Helvetica Neue"/>
              </a:rPr>
              <a:t>dup</a:t>
            </a:r>
            <a:r>
              <a:rPr lang="ro-RO" sz="1200" dirty="0" smtClean="0">
                <a:latin typeface="Helvetica Neue"/>
                <a:cs typeface="Helvetica Neue"/>
              </a:rPr>
              <a:t>ă</a:t>
            </a:r>
            <a:r>
              <a:rPr lang="en-US" sz="1200" dirty="0" smtClean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primul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proiect</a:t>
            </a:r>
            <a:r>
              <a:rPr lang="en-US" sz="1200" dirty="0">
                <a:latin typeface="Helvetica Neue"/>
                <a:cs typeface="Helvetica Neue"/>
              </a:rPr>
              <a:t>, care a </a:t>
            </a:r>
            <a:r>
              <a:rPr lang="en-US" sz="1200" dirty="0" err="1">
                <a:latin typeface="Helvetica Neue"/>
                <a:cs typeface="Helvetica Neue"/>
              </a:rPr>
              <a:t>avut</a:t>
            </a:r>
            <a:r>
              <a:rPr lang="en-US" sz="1200" dirty="0">
                <a:latin typeface="Helvetica Neue"/>
                <a:cs typeface="Helvetica Neue"/>
              </a:rPr>
              <a:t> loc </a:t>
            </a:r>
            <a:r>
              <a:rPr lang="en-US" sz="1200" dirty="0" err="1">
                <a:latin typeface="Helvetica Neue"/>
                <a:cs typeface="Helvetica Neue"/>
              </a:rPr>
              <a:t>în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anul</a:t>
            </a:r>
            <a:r>
              <a:rPr lang="en-US" sz="1200" dirty="0">
                <a:latin typeface="Helvetica Neue"/>
                <a:cs typeface="Helvetica Neue"/>
              </a:rPr>
              <a:t> 1995. </a:t>
            </a:r>
            <a:r>
              <a:rPr lang="en-US" sz="1200" dirty="0" err="1">
                <a:latin typeface="Helvetica Neue"/>
                <a:cs typeface="Helvetica Neue"/>
              </a:rPr>
              <a:t>Experienţa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oraşului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hu-HU" sz="1200" dirty="0" smtClean="0">
                <a:latin typeface="Helvetica Neue"/>
                <a:cs typeface="Helvetica Neue"/>
              </a:rPr>
              <a:t>Lőrrach</a:t>
            </a:r>
            <a:r>
              <a:rPr lang="en-US" sz="1200" dirty="0" smtClean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va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servi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drept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exemplu</a:t>
            </a:r>
            <a:r>
              <a:rPr lang="en-US" sz="1200" dirty="0">
                <a:latin typeface="Helvetica Neue"/>
                <a:cs typeface="Helvetica Neue"/>
              </a:rPr>
              <a:t> de </a:t>
            </a:r>
            <a:r>
              <a:rPr lang="en-US" sz="1200" dirty="0" err="1">
                <a:latin typeface="Helvetica Neue"/>
                <a:cs typeface="Helvetica Neue"/>
              </a:rPr>
              <a:t>discuţie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pentru</a:t>
            </a:r>
            <a:r>
              <a:rPr lang="en-US" sz="1200" dirty="0">
                <a:latin typeface="Helvetica Neue"/>
                <a:cs typeface="Helvetica Neue"/>
              </a:rPr>
              <a:t> “</a:t>
            </a:r>
            <a:r>
              <a:rPr lang="en-US" sz="1200" dirty="0" err="1">
                <a:latin typeface="Helvetica Neue"/>
                <a:cs typeface="Helvetica Neue"/>
              </a:rPr>
              <a:t>Soluţii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avansate</a:t>
            </a:r>
            <a:r>
              <a:rPr lang="en-US" sz="1200" dirty="0">
                <a:latin typeface="Helvetica Neue"/>
                <a:cs typeface="Helvetica Neue"/>
              </a:rPr>
              <a:t> de </a:t>
            </a:r>
            <a:r>
              <a:rPr lang="en-US" sz="1200" dirty="0" err="1">
                <a:latin typeface="Helvetica Neue"/>
                <a:cs typeface="Helvetica Neue"/>
              </a:rPr>
              <a:t>dezvoltare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locală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sustenabilă</a:t>
            </a:r>
            <a:r>
              <a:rPr lang="en-US" sz="1200" dirty="0">
                <a:latin typeface="Helvetica Neue"/>
                <a:cs typeface="Helvetica Neue"/>
              </a:rPr>
              <a:t>”, </a:t>
            </a:r>
            <a:r>
              <a:rPr lang="en-US" sz="1200" dirty="0" err="1">
                <a:latin typeface="Helvetica Neue"/>
                <a:cs typeface="Helvetica Neue"/>
              </a:rPr>
              <a:t>aşa</a:t>
            </a:r>
            <a:r>
              <a:rPr lang="en-US" sz="1200" dirty="0">
                <a:latin typeface="Helvetica Neue"/>
                <a:cs typeface="Helvetica Neue"/>
              </a:rPr>
              <a:t> cum </a:t>
            </a:r>
            <a:r>
              <a:rPr lang="en-US" sz="1200" dirty="0" err="1">
                <a:latin typeface="Helvetica Neue"/>
                <a:cs typeface="Helvetica Neue"/>
              </a:rPr>
              <a:t>spune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şi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titlul</a:t>
            </a:r>
            <a:r>
              <a:rPr lang="en-US" sz="1200" dirty="0">
                <a:latin typeface="Helvetica Neue"/>
                <a:cs typeface="Helvetica Neue"/>
              </a:rPr>
              <a:t> </a:t>
            </a:r>
            <a:r>
              <a:rPr lang="en-US" sz="1200" dirty="0" err="1">
                <a:latin typeface="Helvetica Neue"/>
                <a:cs typeface="Helvetica Neue"/>
              </a:rPr>
              <a:t>întâlnirii</a:t>
            </a:r>
            <a:r>
              <a:rPr lang="en-US" sz="1200" dirty="0">
                <a:latin typeface="Helvetica Neue"/>
                <a:cs typeface="Helvetica Neue"/>
              </a:rPr>
              <a:t>.</a:t>
            </a:r>
            <a:endParaRPr lang="it-IT" sz="1200" dirty="0">
              <a:latin typeface="Helvetica Neue"/>
              <a:cs typeface="Helvetica Neue"/>
            </a:endParaRPr>
          </a:p>
        </p:txBody>
      </p:sp>
      <p:pic>
        <p:nvPicPr>
          <p:cNvPr id="7" name="Immagine 6" descr="exp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9057" y="4114598"/>
            <a:ext cx="1804416" cy="1804416"/>
          </a:xfrm>
          <a:prstGeom prst="rect">
            <a:avLst/>
          </a:prstGeom>
        </p:spPr>
      </p:pic>
      <p:pic>
        <p:nvPicPr>
          <p:cNvPr id="9" name="Immagine 8" descr="expo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292" y="4830554"/>
            <a:ext cx="1804416" cy="1804416"/>
          </a:xfrm>
          <a:prstGeom prst="rect">
            <a:avLst/>
          </a:prstGeom>
        </p:spPr>
      </p:pic>
      <p:cxnSp>
        <p:nvCxnSpPr>
          <p:cNvPr id="17" name="Connettore 1 16"/>
          <p:cNvCxnSpPr/>
          <p:nvPr/>
        </p:nvCxnSpPr>
        <p:spPr>
          <a:xfrm>
            <a:off x="370401" y="8331612"/>
            <a:ext cx="6814306" cy="0"/>
          </a:xfrm>
          <a:prstGeom prst="line">
            <a:avLst/>
          </a:prstGeom>
          <a:ln w="12700">
            <a:solidFill>
              <a:srgbClr val="99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53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1027</Words>
  <Application>Microsoft Office PowerPoint</Application>
  <PresentationFormat>Custom</PresentationFormat>
  <Paragraphs>35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Tema di Office</vt:lpstr>
      <vt:lpstr>  DEMARAREA PROIECTULUI MUSTER  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Maria Guerrieri</dc:creator>
  <cp:lastModifiedBy>Ioana</cp:lastModifiedBy>
  <cp:revision>56</cp:revision>
  <cp:lastPrinted>2016-01-18T10:28:10Z</cp:lastPrinted>
  <dcterms:created xsi:type="dcterms:W3CDTF">2015-12-02T13:33:46Z</dcterms:created>
  <dcterms:modified xsi:type="dcterms:W3CDTF">2016-01-19T10:13:45Z</dcterms:modified>
</cp:coreProperties>
</file>