
<file path=[Content_Types].xml><?xml version="1.0" encoding="utf-8"?>
<Types xmlns="http://schemas.openxmlformats.org/package/2006/content-types">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8" r:id="rId2"/>
    <p:sldId id="257" r:id="rId3"/>
  </p:sldIdLst>
  <p:sldSz cx="7562850" cy="10688638"/>
  <p:notesSz cx="6858000" cy="9144000"/>
  <p:defaultTextStyle>
    <a:defPPr>
      <a:defRPr lang="it-IT"/>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90000"/>
    <a:srgbClr val="436BA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1" autoAdjust="0"/>
    <p:restoredTop sz="99710" autoAdjust="0"/>
  </p:normalViewPr>
  <p:slideViewPr>
    <p:cSldViewPr snapToGrid="0" snapToObjects="1">
      <p:cViewPr>
        <p:scale>
          <a:sx n="100" d="100"/>
          <a:sy n="100" d="100"/>
        </p:scale>
        <p:origin x="-1614" y="186"/>
      </p:cViewPr>
      <p:guideLst>
        <p:guide orient="horz" pos="3367"/>
        <p:guide pos="2382"/>
      </p:guideLst>
    </p:cSldViewPr>
  </p:slideViewPr>
  <p:outlineViewPr>
    <p:cViewPr>
      <p:scale>
        <a:sx n="33" d="100"/>
        <a:sy n="33" d="100"/>
      </p:scale>
      <p:origin x="48" y="0"/>
    </p:cViewPr>
  </p:outlineViewPr>
  <p:notesTextViewPr>
    <p:cViewPr>
      <p:scale>
        <a:sx n="100" d="100"/>
        <a:sy n="100" d="100"/>
      </p:scale>
      <p:origin x="0" y="0"/>
    </p:cViewPr>
  </p:notesTextViewPr>
  <p:notesViewPr>
    <p:cSldViewPr snapToGrid="0" snapToObjects="1">
      <p:cViewPr varScale="1">
        <p:scale>
          <a:sx n="69" d="100"/>
          <a:sy n="69" d="100"/>
        </p:scale>
        <p:origin x="-271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78AE1B-8D7E-46CC-BE2E-1C057EE41A30}" type="datetimeFigureOut">
              <a:rPr lang="ro-RO" smtClean="0"/>
              <a:pPr/>
              <a:t>17.06.2016</a:t>
            </a:fld>
            <a:endParaRPr lang="ro-RO"/>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C90E6B-FD59-4191-BBB3-3BCB019F7720}" type="slidenum">
              <a:rPr lang="ro-RO" smtClean="0"/>
              <a:pPr/>
              <a:t>‹#›</a:t>
            </a:fld>
            <a:endParaRPr lang="ro-RO"/>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D154BB-B822-0C4E-9064-930C5403572A}" type="datetimeFigureOut">
              <a:rPr lang="it-IT" smtClean="0"/>
              <a:pPr/>
              <a:t>17/06/2016</a:t>
            </a:fld>
            <a:endParaRPr lang="it-IT"/>
          </a:p>
        </p:txBody>
      </p:sp>
      <p:sp>
        <p:nvSpPr>
          <p:cNvPr id="4" name="Segnaposto immagine diapositiva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806901-D32E-0348-BED3-917B33D06BD1}" type="slidenum">
              <a:rPr lang="it-IT" smtClean="0"/>
              <a:pPr/>
              <a:t>‹#›</a:t>
            </a:fld>
            <a:endParaRPr lang="it-IT"/>
          </a:p>
        </p:txBody>
      </p:sp>
    </p:spTree>
    <p:extLst>
      <p:ext uri="{BB962C8B-B14F-4D97-AF65-F5344CB8AC3E}">
        <p14:creationId xmlns:p14="http://schemas.microsoft.com/office/powerpoint/2010/main" xmlns="" val="98714067"/>
      </p:ext>
    </p:extLst>
  </p:cSld>
  <p:clrMap bg1="lt1" tx1="dk1" bg2="lt2" tx2="dk2" accent1="accent1" accent2="accent2" accent3="accent3" accent4="accent4" accent5="accent5" accent6="accent6" hlink="hlink" folHlink="folHlink"/>
  <p:notesStyle>
    <a:lvl1pPr marL="0" algn="l" defTabSz="521437" rtl="0" eaLnBrk="1" latinLnBrk="0" hangingPunct="1">
      <a:defRPr sz="1400" kern="1200">
        <a:solidFill>
          <a:schemeClr val="tx1"/>
        </a:solidFill>
        <a:latin typeface="+mn-lt"/>
        <a:ea typeface="+mn-ea"/>
        <a:cs typeface="+mn-cs"/>
      </a:defRPr>
    </a:lvl1pPr>
    <a:lvl2pPr marL="521437" algn="l" defTabSz="521437" rtl="0" eaLnBrk="1" latinLnBrk="0" hangingPunct="1">
      <a:defRPr sz="1400" kern="1200">
        <a:solidFill>
          <a:schemeClr val="tx1"/>
        </a:solidFill>
        <a:latin typeface="+mn-lt"/>
        <a:ea typeface="+mn-ea"/>
        <a:cs typeface="+mn-cs"/>
      </a:defRPr>
    </a:lvl2pPr>
    <a:lvl3pPr marL="1042873" algn="l" defTabSz="521437" rtl="0" eaLnBrk="1" latinLnBrk="0" hangingPunct="1">
      <a:defRPr sz="1400" kern="1200">
        <a:solidFill>
          <a:schemeClr val="tx1"/>
        </a:solidFill>
        <a:latin typeface="+mn-lt"/>
        <a:ea typeface="+mn-ea"/>
        <a:cs typeface="+mn-cs"/>
      </a:defRPr>
    </a:lvl3pPr>
    <a:lvl4pPr marL="1564310" algn="l" defTabSz="521437" rtl="0" eaLnBrk="1" latinLnBrk="0" hangingPunct="1">
      <a:defRPr sz="1400" kern="1200">
        <a:solidFill>
          <a:schemeClr val="tx1"/>
        </a:solidFill>
        <a:latin typeface="+mn-lt"/>
        <a:ea typeface="+mn-ea"/>
        <a:cs typeface="+mn-cs"/>
      </a:defRPr>
    </a:lvl4pPr>
    <a:lvl5pPr marL="2085746" algn="l" defTabSz="521437" rtl="0" eaLnBrk="1" latinLnBrk="0" hangingPunct="1">
      <a:defRPr sz="1400" kern="1200">
        <a:solidFill>
          <a:schemeClr val="tx1"/>
        </a:solidFill>
        <a:latin typeface="+mn-lt"/>
        <a:ea typeface="+mn-ea"/>
        <a:cs typeface="+mn-cs"/>
      </a:defRPr>
    </a:lvl5pPr>
    <a:lvl6pPr marL="2607183" algn="l" defTabSz="521437" rtl="0" eaLnBrk="1" latinLnBrk="0" hangingPunct="1">
      <a:defRPr sz="1400" kern="1200">
        <a:solidFill>
          <a:schemeClr val="tx1"/>
        </a:solidFill>
        <a:latin typeface="+mn-lt"/>
        <a:ea typeface="+mn-ea"/>
        <a:cs typeface="+mn-cs"/>
      </a:defRPr>
    </a:lvl6pPr>
    <a:lvl7pPr marL="3128620" algn="l" defTabSz="521437" rtl="0" eaLnBrk="1" latinLnBrk="0" hangingPunct="1">
      <a:defRPr sz="1400" kern="1200">
        <a:solidFill>
          <a:schemeClr val="tx1"/>
        </a:solidFill>
        <a:latin typeface="+mn-lt"/>
        <a:ea typeface="+mn-ea"/>
        <a:cs typeface="+mn-cs"/>
      </a:defRPr>
    </a:lvl7pPr>
    <a:lvl8pPr marL="3650056" algn="l" defTabSz="521437" rtl="0" eaLnBrk="1" latinLnBrk="0" hangingPunct="1">
      <a:defRPr sz="1400" kern="1200">
        <a:solidFill>
          <a:schemeClr val="tx1"/>
        </a:solidFill>
        <a:latin typeface="+mn-lt"/>
        <a:ea typeface="+mn-ea"/>
        <a:cs typeface="+mn-cs"/>
      </a:defRPr>
    </a:lvl8pPr>
    <a:lvl9pPr marL="4171493" algn="l" defTabSz="521437"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7" name="Rectangle 63"/>
          <p:cNvSpPr>
            <a:spLocks noChangeArrowheads="1"/>
          </p:cNvSpPr>
          <p:nvPr userDrawn="1"/>
        </p:nvSpPr>
        <p:spPr bwMode="auto">
          <a:xfrm>
            <a:off x="-1630545" y="-491667"/>
            <a:ext cx="1781802" cy="5692503"/>
          </a:xfrm>
          <a:prstGeom prst="rect">
            <a:avLst/>
          </a:prstGeom>
          <a:solidFill>
            <a:srgbClr val="990000"/>
          </a:solidFill>
          <a:ln>
            <a:noFill/>
          </a:ln>
          <a:effectLst/>
          <a:extLst/>
        </p:spPr>
        <p:txBody>
          <a:bodyPr rot="0" vert="horz" wrap="square" lIns="104287" tIns="104287" rIns="104287" bIns="104287" anchor="t" anchorCtr="0" upright="1">
            <a:noAutofit/>
          </a:bodyPr>
          <a:lstStyle/>
          <a:p>
            <a:endParaRPr lang="it-IT"/>
          </a:p>
        </p:txBody>
      </p:sp>
      <p:sp>
        <p:nvSpPr>
          <p:cNvPr id="8" name="Rectangle 64"/>
          <p:cNvSpPr>
            <a:spLocks noChangeArrowheads="1"/>
          </p:cNvSpPr>
          <p:nvPr userDrawn="1"/>
        </p:nvSpPr>
        <p:spPr bwMode="auto">
          <a:xfrm>
            <a:off x="2717800" y="-266319"/>
            <a:ext cx="7372394" cy="2047376"/>
          </a:xfrm>
          <a:prstGeom prst="rect">
            <a:avLst/>
          </a:prstGeom>
          <a:solidFill>
            <a:srgbClr val="990000"/>
          </a:solidFill>
          <a:ln>
            <a:noFill/>
          </a:ln>
          <a:effectLst/>
          <a:extLst/>
        </p:spPr>
        <p:txBody>
          <a:bodyPr rot="0" vert="horz" wrap="square" lIns="104287" tIns="104287" rIns="104287" bIns="104287" anchor="t" anchorCtr="0" upright="1">
            <a:noAutofit/>
          </a:bodyPr>
          <a:lstStyle/>
          <a:p>
            <a:endParaRPr lang="it-IT"/>
          </a:p>
        </p:txBody>
      </p:sp>
      <p:pic>
        <p:nvPicPr>
          <p:cNvPr id="9" name="Immagine 8" descr="MacBook HD:Users:macbookpromaria:Desktop:muster_logo.jp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367955" y="88436"/>
            <a:ext cx="2160000" cy="1747045"/>
          </a:xfrm>
          <a:prstGeom prst="rect">
            <a:avLst/>
          </a:prstGeom>
          <a:noFill/>
          <a:ln>
            <a:noFill/>
          </a:ln>
        </p:spPr>
      </p:pic>
      <p:sp>
        <p:nvSpPr>
          <p:cNvPr id="10" name="Text Box 76"/>
          <p:cNvSpPr txBox="1">
            <a:spLocks noChangeArrowheads="1"/>
          </p:cNvSpPr>
          <p:nvPr userDrawn="1"/>
        </p:nvSpPr>
        <p:spPr bwMode="auto">
          <a:xfrm>
            <a:off x="2633564" y="488030"/>
            <a:ext cx="4627344" cy="87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a:ext>
          </a:extLst>
        </p:spPr>
        <p:txBody>
          <a:bodyPr rot="0" vert="horz" wrap="square" lIns="104287" tIns="0" rIns="104287" bIns="0" anchor="t" anchorCtr="0" upright="1">
            <a:noAutofit/>
          </a:bodyPr>
          <a:lstStyle/>
          <a:p>
            <a:pPr algn="r"/>
            <a:r>
              <a:rPr lang="ro-RO" sz="3600" dirty="0" smtClean="0">
                <a:solidFill>
                  <a:srgbClr val="FFFFFF"/>
                </a:solidFill>
                <a:latin typeface="Helvetica Neue"/>
                <a:ea typeface="メイリオ"/>
                <a:cs typeface="Helvetica Neue"/>
              </a:rPr>
              <a:t>Buletin</a:t>
            </a:r>
            <a:r>
              <a:rPr lang="ro-RO" sz="3600" baseline="0" dirty="0" smtClean="0">
                <a:solidFill>
                  <a:srgbClr val="FFFFFF"/>
                </a:solidFill>
                <a:latin typeface="Helvetica Neue"/>
                <a:ea typeface="メイリオ"/>
                <a:cs typeface="Helvetica Neue"/>
              </a:rPr>
              <a:t> informativ</a:t>
            </a:r>
            <a:r>
              <a:rPr lang="en-US" sz="3600" dirty="0" smtClean="0">
                <a:solidFill>
                  <a:srgbClr val="FFFFFF"/>
                </a:solidFill>
                <a:latin typeface="Helvetica Neue"/>
                <a:ea typeface="メイリオ"/>
                <a:cs typeface="Helvetica Neue"/>
              </a:rPr>
              <a:t> #. 2   </a:t>
            </a:r>
            <a:endParaRPr lang="en-US" sz="3600" dirty="0">
              <a:solidFill>
                <a:srgbClr val="FFFFFF"/>
              </a:solidFill>
              <a:latin typeface="Helvetica Neue"/>
              <a:ea typeface="メイリオ"/>
              <a:cs typeface="Helvetica Neue"/>
            </a:endParaRPr>
          </a:p>
        </p:txBody>
      </p:sp>
      <p:sp>
        <p:nvSpPr>
          <p:cNvPr id="11" name="Titolo 1"/>
          <p:cNvSpPr>
            <a:spLocks noGrp="1"/>
          </p:cNvSpPr>
          <p:nvPr>
            <p:ph type="title"/>
          </p:nvPr>
        </p:nvSpPr>
        <p:spPr>
          <a:xfrm>
            <a:off x="378143" y="2312986"/>
            <a:ext cx="6806565" cy="636620"/>
          </a:xfrm>
        </p:spPr>
        <p:txBody>
          <a:bodyPr>
            <a:normAutofit/>
          </a:bodyPr>
          <a:lstStyle>
            <a:lvl1pPr>
              <a:defRPr sz="2600" b="0">
                <a:solidFill>
                  <a:srgbClr val="990000"/>
                </a:solidFill>
                <a:latin typeface="Helvetica Neue"/>
                <a:cs typeface="Helvetica Neue"/>
              </a:defRPr>
            </a:lvl1pPr>
          </a:lstStyle>
          <a:p>
            <a:r>
              <a:rPr lang="it-IT" dirty="0" smtClean="0"/>
              <a:t>Fare clic per modificare stile</a:t>
            </a:r>
            <a:endParaRPr lang="it-IT" dirty="0"/>
          </a:p>
        </p:txBody>
      </p:sp>
      <p:sp>
        <p:nvSpPr>
          <p:cNvPr id="12" name="Segnaposto contenuto 2"/>
          <p:cNvSpPr>
            <a:spLocks noGrp="1"/>
          </p:cNvSpPr>
          <p:nvPr>
            <p:ph sz="half" idx="1"/>
          </p:nvPr>
        </p:nvSpPr>
        <p:spPr>
          <a:xfrm>
            <a:off x="378142" y="3119270"/>
            <a:ext cx="3340259" cy="7172454"/>
          </a:xfrm>
        </p:spPr>
        <p:txBody>
          <a:bodyPr>
            <a:normAutofit/>
          </a:bodyPr>
          <a:lstStyle>
            <a:lvl1pPr>
              <a:defRPr sz="1300"/>
            </a:lvl1pPr>
            <a:lvl2pPr>
              <a:defRPr sz="1300"/>
            </a:lvl2pPr>
            <a:lvl3pPr>
              <a:defRPr sz="1300"/>
            </a:lvl3pPr>
            <a:lvl4pPr>
              <a:defRPr sz="1300"/>
            </a:lvl4pPr>
            <a:lvl5pPr>
              <a:defRPr sz="1300"/>
            </a:lvl5pPr>
            <a:lvl6pPr>
              <a:defRPr sz="2100"/>
            </a:lvl6pPr>
            <a:lvl7pPr>
              <a:defRPr sz="2100"/>
            </a:lvl7pPr>
            <a:lvl8pPr>
              <a:defRPr sz="2100"/>
            </a:lvl8pPr>
            <a:lvl9pPr>
              <a:defRPr sz="2100"/>
            </a:lvl9pPr>
          </a:lstStyle>
          <a:p>
            <a:pPr lvl="0"/>
            <a:r>
              <a:rPr lang="it-IT" dirty="0" smtClean="0"/>
              <a:t>Fare clic per modificare gli stili del testo dello schema</a:t>
            </a:r>
          </a:p>
        </p:txBody>
      </p:sp>
      <p:sp>
        <p:nvSpPr>
          <p:cNvPr id="13" name="Segnaposto contenuto 3"/>
          <p:cNvSpPr>
            <a:spLocks noGrp="1"/>
          </p:cNvSpPr>
          <p:nvPr>
            <p:ph sz="half" idx="2"/>
          </p:nvPr>
        </p:nvSpPr>
        <p:spPr>
          <a:xfrm>
            <a:off x="3844449" y="3119270"/>
            <a:ext cx="3340259" cy="7172454"/>
          </a:xfrm>
        </p:spPr>
        <p:txBody>
          <a:bodyPr>
            <a:normAutofit/>
          </a:bodyPr>
          <a:lstStyle>
            <a:lvl1pPr>
              <a:defRPr sz="1300"/>
            </a:lvl1pPr>
            <a:lvl2pPr>
              <a:defRPr sz="1300"/>
            </a:lvl2pPr>
            <a:lvl3pPr>
              <a:defRPr sz="1300"/>
            </a:lvl3pPr>
            <a:lvl4pPr>
              <a:defRPr sz="1300"/>
            </a:lvl4pPr>
            <a:lvl5pPr>
              <a:defRPr sz="1300"/>
            </a:lvl5pPr>
            <a:lvl6pPr>
              <a:defRPr sz="2100"/>
            </a:lvl6pPr>
            <a:lvl7pPr>
              <a:defRPr sz="2100"/>
            </a:lvl7pPr>
            <a:lvl8pPr>
              <a:defRPr sz="2100"/>
            </a:lvl8pPr>
            <a:lvl9pPr>
              <a:defRPr sz="2100"/>
            </a:lvl9pPr>
          </a:lstStyle>
          <a:p>
            <a:pPr lvl="0"/>
            <a:r>
              <a:rPr lang="it-IT" dirty="0" smtClean="0"/>
              <a:t>Fare clic per modificare gli stili del testo dello schema</a:t>
            </a:r>
          </a:p>
        </p:txBody>
      </p:sp>
    </p:spTree>
    <p:extLst>
      <p:ext uri="{BB962C8B-B14F-4D97-AF65-F5344CB8AC3E}">
        <p14:creationId xmlns:p14="http://schemas.microsoft.com/office/powerpoint/2010/main" xmlns="" val="19786489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378142" y="484076"/>
            <a:ext cx="6806565" cy="636620"/>
          </a:xfrm>
        </p:spPr>
        <p:txBody>
          <a:bodyPr>
            <a:normAutofit/>
          </a:bodyPr>
          <a:lstStyle>
            <a:lvl1pPr>
              <a:defRPr sz="2600" b="0">
                <a:solidFill>
                  <a:srgbClr val="990000"/>
                </a:solidFill>
              </a:defRPr>
            </a:lvl1pPr>
          </a:lstStyle>
          <a:p>
            <a:r>
              <a:rPr lang="it-IT" dirty="0" smtClean="0"/>
              <a:t>Fare clic per modificare stile</a:t>
            </a:r>
            <a:endParaRPr lang="it-IT" dirty="0"/>
          </a:p>
        </p:txBody>
      </p:sp>
      <p:sp>
        <p:nvSpPr>
          <p:cNvPr id="3" name="Segnaposto contenuto 2"/>
          <p:cNvSpPr>
            <a:spLocks noGrp="1"/>
          </p:cNvSpPr>
          <p:nvPr>
            <p:ph sz="half" idx="1"/>
          </p:nvPr>
        </p:nvSpPr>
        <p:spPr>
          <a:xfrm>
            <a:off x="378142" y="1475583"/>
            <a:ext cx="3340259" cy="8816141"/>
          </a:xfrm>
        </p:spPr>
        <p:txBody>
          <a:bodyPr>
            <a:normAutofit/>
          </a:bodyPr>
          <a:lstStyle>
            <a:lvl1pPr>
              <a:defRPr sz="1300"/>
            </a:lvl1pPr>
            <a:lvl2pPr>
              <a:defRPr sz="1300"/>
            </a:lvl2pPr>
            <a:lvl3pPr>
              <a:defRPr sz="1300"/>
            </a:lvl3pPr>
            <a:lvl4pPr>
              <a:defRPr sz="1300"/>
            </a:lvl4pPr>
            <a:lvl5pPr>
              <a:defRPr sz="1300"/>
            </a:lvl5pPr>
            <a:lvl6pPr>
              <a:defRPr sz="2100"/>
            </a:lvl6pPr>
            <a:lvl7pPr>
              <a:defRPr sz="2100"/>
            </a:lvl7pPr>
            <a:lvl8pPr>
              <a:defRPr sz="2100"/>
            </a:lvl8pPr>
            <a:lvl9pPr>
              <a:defRPr sz="2100"/>
            </a:lvl9pPr>
          </a:lstStyle>
          <a:p>
            <a:pPr lvl="0"/>
            <a:r>
              <a:rPr lang="it-IT" dirty="0" smtClean="0"/>
              <a:t>Fare clic per modificare gli stili del testo dello schema</a:t>
            </a:r>
          </a:p>
        </p:txBody>
      </p:sp>
      <p:sp>
        <p:nvSpPr>
          <p:cNvPr id="4" name="Segnaposto contenuto 3"/>
          <p:cNvSpPr>
            <a:spLocks noGrp="1"/>
          </p:cNvSpPr>
          <p:nvPr>
            <p:ph sz="half" idx="2"/>
          </p:nvPr>
        </p:nvSpPr>
        <p:spPr>
          <a:xfrm>
            <a:off x="3844449" y="1475584"/>
            <a:ext cx="3340259" cy="8820000"/>
          </a:xfrm>
        </p:spPr>
        <p:txBody>
          <a:bodyPr>
            <a:normAutofit/>
          </a:bodyPr>
          <a:lstStyle>
            <a:lvl1pPr>
              <a:defRPr sz="1300"/>
            </a:lvl1pPr>
            <a:lvl2pPr>
              <a:defRPr sz="1300"/>
            </a:lvl2pPr>
            <a:lvl3pPr>
              <a:defRPr sz="1300"/>
            </a:lvl3pPr>
            <a:lvl4pPr>
              <a:defRPr sz="1300"/>
            </a:lvl4pPr>
            <a:lvl5pPr>
              <a:defRPr sz="1300"/>
            </a:lvl5pPr>
            <a:lvl6pPr>
              <a:defRPr sz="2100"/>
            </a:lvl6pPr>
            <a:lvl7pPr>
              <a:defRPr sz="2100"/>
            </a:lvl7pPr>
            <a:lvl8pPr>
              <a:defRPr sz="2100"/>
            </a:lvl8pPr>
            <a:lvl9pPr>
              <a:defRPr sz="2100"/>
            </a:lvl9pPr>
          </a:lstStyle>
          <a:p>
            <a:pPr lvl="0"/>
            <a:r>
              <a:rPr lang="it-IT" dirty="0" smtClean="0"/>
              <a:t>Fare clic per modificare gli stili del testo dello schema</a:t>
            </a:r>
          </a:p>
        </p:txBody>
      </p:sp>
      <p:sp>
        <p:nvSpPr>
          <p:cNvPr id="8" name="Rectangle 63"/>
          <p:cNvSpPr>
            <a:spLocks noChangeArrowheads="1"/>
          </p:cNvSpPr>
          <p:nvPr userDrawn="1"/>
        </p:nvSpPr>
        <p:spPr bwMode="auto">
          <a:xfrm>
            <a:off x="-1630545" y="-491667"/>
            <a:ext cx="1781802" cy="5692503"/>
          </a:xfrm>
          <a:prstGeom prst="rect">
            <a:avLst/>
          </a:prstGeom>
          <a:solidFill>
            <a:srgbClr val="990000"/>
          </a:solidFill>
          <a:ln>
            <a:noFill/>
          </a:ln>
          <a:effectLst/>
          <a:extLst/>
        </p:spPr>
        <p:txBody>
          <a:bodyPr rot="0" vert="horz" wrap="square" lIns="104287" tIns="104287" rIns="104287" bIns="104287" anchor="t" anchorCtr="0" upright="1">
            <a:noAutofit/>
          </a:bodyPr>
          <a:lstStyle/>
          <a:p>
            <a:endParaRPr lang="it-IT"/>
          </a:p>
        </p:txBody>
      </p:sp>
    </p:spTree>
    <p:extLst>
      <p:ext uri="{BB962C8B-B14F-4D97-AF65-F5344CB8AC3E}">
        <p14:creationId xmlns:p14="http://schemas.microsoft.com/office/powerpoint/2010/main" xmlns="" val="72009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78143" y="428041"/>
            <a:ext cx="6806565" cy="702259"/>
          </a:xfrm>
        </p:spPr>
        <p:txBody>
          <a:bodyPr>
            <a:normAutofit/>
          </a:bodyPr>
          <a:lstStyle>
            <a:lvl1pPr>
              <a:defRPr sz="3600"/>
            </a:lvl1pPr>
          </a:lstStyle>
          <a:p>
            <a:r>
              <a:rPr lang="it-IT" dirty="0" smtClean="0"/>
              <a:t>Fare clic per modificare stile</a:t>
            </a:r>
            <a:endParaRPr lang="it-IT" dirty="0"/>
          </a:p>
        </p:txBody>
      </p:sp>
      <p:sp>
        <p:nvSpPr>
          <p:cNvPr id="3" name="Segnaposto testo 2"/>
          <p:cNvSpPr>
            <a:spLocks noGrp="1"/>
          </p:cNvSpPr>
          <p:nvPr>
            <p:ph type="body" idx="1"/>
          </p:nvPr>
        </p:nvSpPr>
        <p:spPr>
          <a:xfrm>
            <a:off x="378143" y="1236873"/>
            <a:ext cx="3341572" cy="1214227"/>
          </a:xfrm>
        </p:spPr>
        <p:txBody>
          <a:bodyPr anchor="b">
            <a:noAutofit/>
          </a:bodyPr>
          <a:lstStyle>
            <a:lvl1pPr marL="0" indent="0">
              <a:buNone/>
              <a:defRPr sz="2600" b="0">
                <a:solidFill>
                  <a:srgbClr val="990000"/>
                </a:solidFill>
              </a:defRPr>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it-IT" dirty="0" smtClean="0"/>
              <a:t>Fare clic per modificare gli stili del testo dello schema</a:t>
            </a:r>
          </a:p>
        </p:txBody>
      </p:sp>
      <p:sp>
        <p:nvSpPr>
          <p:cNvPr id="4" name="Segnaposto contenuto 3"/>
          <p:cNvSpPr>
            <a:spLocks noGrp="1"/>
          </p:cNvSpPr>
          <p:nvPr>
            <p:ph sz="half" idx="2"/>
          </p:nvPr>
        </p:nvSpPr>
        <p:spPr>
          <a:xfrm>
            <a:off x="378143" y="2451100"/>
            <a:ext cx="3341572" cy="7797800"/>
          </a:xfrm>
        </p:spPr>
        <p:txBody>
          <a:bodyPr>
            <a:normAutofit/>
          </a:bodyPr>
          <a:lstStyle>
            <a:lvl1pPr>
              <a:defRPr sz="1300"/>
            </a:lvl1pPr>
            <a:lvl2pPr>
              <a:defRPr sz="1300"/>
            </a:lvl2pPr>
            <a:lvl3pPr>
              <a:defRPr sz="1300"/>
            </a:lvl3pPr>
            <a:lvl4pPr>
              <a:defRPr sz="1300"/>
            </a:lvl4pPr>
            <a:lvl5pPr>
              <a:defRPr sz="1300"/>
            </a:lvl5pPr>
            <a:lvl6pPr>
              <a:defRPr sz="1800"/>
            </a:lvl6pPr>
            <a:lvl7pPr>
              <a:defRPr sz="1800"/>
            </a:lvl7pPr>
            <a:lvl8pPr>
              <a:defRPr sz="1800"/>
            </a:lvl8pPr>
            <a:lvl9pPr>
              <a:defRPr sz="18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testo 4"/>
          <p:cNvSpPr>
            <a:spLocks noGrp="1"/>
          </p:cNvSpPr>
          <p:nvPr>
            <p:ph type="body" sz="quarter" idx="3"/>
          </p:nvPr>
        </p:nvSpPr>
        <p:spPr>
          <a:xfrm>
            <a:off x="3841824" y="1236873"/>
            <a:ext cx="3342884" cy="1214227"/>
          </a:xfrm>
        </p:spPr>
        <p:txBody>
          <a:bodyPr anchor="b">
            <a:noAutofit/>
          </a:bodyPr>
          <a:lstStyle>
            <a:lvl1pPr marL="0" indent="0">
              <a:buNone/>
              <a:defRPr sz="2600" b="0">
                <a:solidFill>
                  <a:srgbClr val="990000"/>
                </a:solidFill>
              </a:defRPr>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it-IT" dirty="0" smtClean="0"/>
              <a:t>Fare clic per modificare gli stili del testo dello schema</a:t>
            </a:r>
          </a:p>
        </p:txBody>
      </p:sp>
      <p:sp>
        <p:nvSpPr>
          <p:cNvPr id="6" name="Segnaposto contenuto 5"/>
          <p:cNvSpPr>
            <a:spLocks noGrp="1"/>
          </p:cNvSpPr>
          <p:nvPr>
            <p:ph sz="quarter" idx="4"/>
          </p:nvPr>
        </p:nvSpPr>
        <p:spPr>
          <a:xfrm>
            <a:off x="3841824" y="2451100"/>
            <a:ext cx="3342884" cy="7797800"/>
          </a:xfrm>
        </p:spPr>
        <p:txBody>
          <a:bodyPr>
            <a:normAutofit/>
          </a:bodyPr>
          <a:lstStyle>
            <a:lvl1pPr>
              <a:defRPr sz="1300"/>
            </a:lvl1pPr>
            <a:lvl2pPr>
              <a:defRPr sz="1300"/>
            </a:lvl2pPr>
            <a:lvl3pPr>
              <a:defRPr sz="1300"/>
            </a:lvl3pPr>
            <a:lvl4pPr>
              <a:defRPr sz="1300"/>
            </a:lvl4pPr>
            <a:lvl5pPr>
              <a:defRPr sz="1300"/>
            </a:lvl5pPr>
            <a:lvl6pPr>
              <a:defRPr sz="1800"/>
            </a:lvl6pPr>
            <a:lvl7pPr>
              <a:defRPr sz="1800"/>
            </a:lvl7pPr>
            <a:lvl8pPr>
              <a:defRPr sz="1800"/>
            </a:lvl8pPr>
            <a:lvl9pPr>
              <a:defRPr sz="18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10" name="Rectangle 63"/>
          <p:cNvSpPr>
            <a:spLocks noChangeArrowheads="1"/>
          </p:cNvSpPr>
          <p:nvPr userDrawn="1"/>
        </p:nvSpPr>
        <p:spPr bwMode="auto">
          <a:xfrm>
            <a:off x="-1630545" y="-491667"/>
            <a:ext cx="1781802" cy="5692503"/>
          </a:xfrm>
          <a:prstGeom prst="rect">
            <a:avLst/>
          </a:prstGeom>
          <a:solidFill>
            <a:srgbClr val="990000"/>
          </a:solidFill>
          <a:ln>
            <a:noFill/>
          </a:ln>
          <a:effectLst/>
          <a:extLst/>
        </p:spPr>
        <p:txBody>
          <a:bodyPr rot="0" vert="horz" wrap="square" lIns="104287" tIns="104287" rIns="104287" bIns="104287" anchor="t" anchorCtr="0" upright="1">
            <a:noAutofit/>
          </a:bodyPr>
          <a:lstStyle/>
          <a:p>
            <a:endParaRPr lang="it-IT"/>
          </a:p>
        </p:txBody>
      </p:sp>
    </p:spTree>
    <p:extLst>
      <p:ext uri="{BB962C8B-B14F-4D97-AF65-F5344CB8AC3E}">
        <p14:creationId xmlns:p14="http://schemas.microsoft.com/office/powerpoint/2010/main" xmlns="" val="921727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378143" y="428041"/>
            <a:ext cx="6806565" cy="918159"/>
          </a:xfrm>
        </p:spPr>
        <p:txBody>
          <a:bodyPr>
            <a:normAutofit/>
          </a:bodyPr>
          <a:lstStyle>
            <a:lvl1pPr>
              <a:defRPr sz="3600">
                <a:solidFill>
                  <a:srgbClr val="990000"/>
                </a:solidFill>
              </a:defRPr>
            </a:lvl1pPr>
          </a:lstStyle>
          <a:p>
            <a:r>
              <a:rPr lang="it-IT" dirty="0" smtClean="0"/>
              <a:t>Fare clic per modificare stile</a:t>
            </a:r>
            <a:endParaRPr lang="it-IT" dirty="0"/>
          </a:p>
        </p:txBody>
      </p:sp>
      <p:sp>
        <p:nvSpPr>
          <p:cNvPr id="6" name="Rectangle 63"/>
          <p:cNvSpPr>
            <a:spLocks noChangeArrowheads="1"/>
          </p:cNvSpPr>
          <p:nvPr userDrawn="1"/>
        </p:nvSpPr>
        <p:spPr bwMode="auto">
          <a:xfrm>
            <a:off x="-1630545" y="-491667"/>
            <a:ext cx="1781802" cy="5692503"/>
          </a:xfrm>
          <a:prstGeom prst="rect">
            <a:avLst/>
          </a:prstGeom>
          <a:solidFill>
            <a:srgbClr val="990000"/>
          </a:solidFill>
          <a:ln>
            <a:noFill/>
          </a:ln>
          <a:effectLst/>
          <a:extLst/>
        </p:spPr>
        <p:txBody>
          <a:bodyPr rot="0" vert="horz" wrap="square" lIns="104287" tIns="104287" rIns="104287" bIns="104287" anchor="t" anchorCtr="0" upright="1">
            <a:noAutofit/>
          </a:bodyPr>
          <a:lstStyle/>
          <a:p>
            <a:endParaRPr lang="it-IT"/>
          </a:p>
        </p:txBody>
      </p:sp>
    </p:spTree>
    <p:extLst>
      <p:ext uri="{BB962C8B-B14F-4D97-AF65-F5344CB8AC3E}">
        <p14:creationId xmlns:p14="http://schemas.microsoft.com/office/powerpoint/2010/main" xmlns="" val="1204904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5" name="Rectangle 63"/>
          <p:cNvSpPr>
            <a:spLocks noChangeArrowheads="1"/>
          </p:cNvSpPr>
          <p:nvPr userDrawn="1"/>
        </p:nvSpPr>
        <p:spPr bwMode="auto">
          <a:xfrm>
            <a:off x="-1630545" y="-491667"/>
            <a:ext cx="1781802" cy="5692503"/>
          </a:xfrm>
          <a:prstGeom prst="rect">
            <a:avLst/>
          </a:prstGeom>
          <a:solidFill>
            <a:srgbClr val="990000"/>
          </a:solidFill>
          <a:ln>
            <a:noFill/>
          </a:ln>
          <a:effectLst/>
          <a:extLst/>
        </p:spPr>
        <p:txBody>
          <a:bodyPr rot="0" vert="horz" wrap="square" lIns="104287" tIns="104287" rIns="104287" bIns="104287" anchor="t" anchorCtr="0" upright="1">
            <a:noAutofit/>
          </a:bodyPr>
          <a:lstStyle/>
          <a:p>
            <a:endParaRPr lang="it-IT"/>
          </a:p>
        </p:txBody>
      </p:sp>
    </p:spTree>
    <p:extLst>
      <p:ext uri="{BB962C8B-B14F-4D97-AF65-F5344CB8AC3E}">
        <p14:creationId xmlns:p14="http://schemas.microsoft.com/office/powerpoint/2010/main" xmlns="" val="34629292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378143" y="428041"/>
            <a:ext cx="6806565" cy="1781440"/>
          </a:xfrm>
          <a:prstGeom prst="rect">
            <a:avLst/>
          </a:prstGeom>
        </p:spPr>
        <p:txBody>
          <a:bodyPr vert="horz" lIns="104287" tIns="52144" rIns="104287" bIns="52144" rtlCol="0" anchor="ctr">
            <a:normAutofit/>
          </a:bodyPr>
          <a:lstStyle/>
          <a:p>
            <a:r>
              <a:rPr lang="it-IT" dirty="0" smtClean="0"/>
              <a:t>Fare clic per modificare stile</a:t>
            </a:r>
            <a:endParaRPr lang="it-IT" dirty="0"/>
          </a:p>
        </p:txBody>
      </p:sp>
      <p:sp>
        <p:nvSpPr>
          <p:cNvPr id="3" name="Segnaposto testo 2"/>
          <p:cNvSpPr>
            <a:spLocks noGrp="1"/>
          </p:cNvSpPr>
          <p:nvPr>
            <p:ph type="body" idx="1"/>
          </p:nvPr>
        </p:nvSpPr>
        <p:spPr>
          <a:xfrm>
            <a:off x="378143" y="2494017"/>
            <a:ext cx="6806565" cy="7054007"/>
          </a:xfrm>
          <a:prstGeom prst="rect">
            <a:avLst/>
          </a:prstGeom>
        </p:spPr>
        <p:txBody>
          <a:bodyPr vert="horz" lIns="104287" tIns="52144" rIns="104287" bIns="52144" rtlCol="0">
            <a:normAutofit/>
          </a:bodyPr>
          <a:lstStyle/>
          <a:p>
            <a:pPr lvl="0"/>
            <a:r>
              <a:rPr lang="it-IT" dirty="0" smtClean="0"/>
              <a:t>Fare clic per modificare gli stili del testo dello schema</a:t>
            </a:r>
          </a:p>
        </p:txBody>
      </p:sp>
      <p:sp>
        <p:nvSpPr>
          <p:cNvPr id="6" name="Segnaposto numero diapositiva 5"/>
          <p:cNvSpPr>
            <a:spLocks noGrp="1"/>
          </p:cNvSpPr>
          <p:nvPr>
            <p:ph type="sldNum" sz="quarter" idx="4"/>
          </p:nvPr>
        </p:nvSpPr>
        <p:spPr>
          <a:xfrm>
            <a:off x="5420043" y="9906785"/>
            <a:ext cx="1764665" cy="569071"/>
          </a:xfrm>
          <a:prstGeom prst="rect">
            <a:avLst/>
          </a:prstGeom>
        </p:spPr>
        <p:txBody>
          <a:bodyPr vert="horz" lIns="104287" tIns="52144" rIns="104287" bIns="52144" rtlCol="0" anchor="ctr"/>
          <a:lstStyle>
            <a:lvl1pPr algn="r">
              <a:defRPr sz="1400">
                <a:solidFill>
                  <a:schemeClr val="tx1">
                    <a:tint val="75000"/>
                  </a:schemeClr>
                </a:solidFill>
              </a:defRPr>
            </a:lvl1pPr>
          </a:lstStyle>
          <a:p>
            <a:fld id="{F57CB58E-BFB5-0C44-A976-D13170BE5D0D}" type="slidenum">
              <a:rPr lang="it-IT" smtClean="0"/>
              <a:pPr/>
              <a:t>‹#›</a:t>
            </a:fld>
            <a:endParaRPr lang="it-IT"/>
          </a:p>
        </p:txBody>
      </p:sp>
    </p:spTree>
    <p:extLst>
      <p:ext uri="{BB962C8B-B14F-4D97-AF65-F5344CB8AC3E}">
        <p14:creationId xmlns:p14="http://schemas.microsoft.com/office/powerpoint/2010/main" xmlns="" val="388566009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Lst>
  <p:txStyles>
    <p:titleStyle>
      <a:lvl1pPr algn="ctr" defTabSz="521437" rtl="0" eaLnBrk="1" latinLnBrk="0" hangingPunct="1">
        <a:spcBef>
          <a:spcPct val="0"/>
        </a:spcBef>
        <a:buNone/>
        <a:defRPr sz="5000" kern="1200">
          <a:solidFill>
            <a:schemeClr val="tx1"/>
          </a:solidFill>
          <a:latin typeface="Helvetica Neue"/>
          <a:ea typeface="+mj-ea"/>
          <a:cs typeface="Helvetica Neue"/>
        </a:defRPr>
      </a:lvl1pPr>
    </p:titleStyle>
    <p:bodyStyle>
      <a:lvl1pPr marL="0" indent="0" algn="l" defTabSz="521437" rtl="0" eaLnBrk="1" latinLnBrk="0" hangingPunct="1">
        <a:spcBef>
          <a:spcPct val="20000"/>
        </a:spcBef>
        <a:buFont typeface="Arial"/>
        <a:buNone/>
        <a:defRPr sz="1200" kern="1200">
          <a:solidFill>
            <a:schemeClr val="tx1"/>
          </a:solidFill>
          <a:latin typeface="Helvetica Neue"/>
          <a:ea typeface="+mn-ea"/>
          <a:cs typeface="Helvetica Neue"/>
        </a:defRPr>
      </a:lvl1pPr>
      <a:lvl2pPr marL="847334" indent="-325898" algn="l" defTabSz="521437" rtl="0" eaLnBrk="1" latinLnBrk="0" hangingPunct="1">
        <a:spcBef>
          <a:spcPct val="20000"/>
        </a:spcBef>
        <a:buFont typeface="Arial"/>
        <a:buChar char="–"/>
        <a:defRPr sz="1200" kern="1200">
          <a:solidFill>
            <a:schemeClr val="tx1"/>
          </a:solidFill>
          <a:latin typeface="Helvetica Neue"/>
          <a:ea typeface="+mn-ea"/>
          <a:cs typeface="Helvetica Neue"/>
        </a:defRPr>
      </a:lvl2pPr>
      <a:lvl3pPr marL="1303592" indent="-260718" algn="l" defTabSz="521437" rtl="0" eaLnBrk="1" latinLnBrk="0" hangingPunct="1">
        <a:spcBef>
          <a:spcPct val="20000"/>
        </a:spcBef>
        <a:buFont typeface="Arial"/>
        <a:buChar char="•"/>
        <a:defRPr sz="1200" kern="1200">
          <a:solidFill>
            <a:schemeClr val="tx1"/>
          </a:solidFill>
          <a:latin typeface="Helvetica Neue"/>
          <a:ea typeface="+mn-ea"/>
          <a:cs typeface="Helvetica Neue"/>
        </a:defRPr>
      </a:lvl3pPr>
      <a:lvl4pPr marL="1825028" indent="-260718" algn="l" defTabSz="521437" rtl="0" eaLnBrk="1" latinLnBrk="0" hangingPunct="1">
        <a:spcBef>
          <a:spcPct val="20000"/>
        </a:spcBef>
        <a:buFont typeface="Arial"/>
        <a:buChar char="–"/>
        <a:defRPr sz="1200" kern="1200">
          <a:solidFill>
            <a:schemeClr val="tx1"/>
          </a:solidFill>
          <a:latin typeface="Helvetica Neue"/>
          <a:ea typeface="+mn-ea"/>
          <a:cs typeface="Helvetica Neue"/>
        </a:defRPr>
      </a:lvl4pPr>
      <a:lvl5pPr marL="2346465" indent="-260718" algn="l" defTabSz="521437" rtl="0" eaLnBrk="1" latinLnBrk="0" hangingPunct="1">
        <a:spcBef>
          <a:spcPct val="20000"/>
        </a:spcBef>
        <a:buFont typeface="Arial"/>
        <a:buChar char="»"/>
        <a:defRPr sz="1200" kern="1200">
          <a:solidFill>
            <a:schemeClr val="tx1"/>
          </a:solidFill>
          <a:latin typeface="Helvetica Neue"/>
          <a:ea typeface="+mn-ea"/>
          <a:cs typeface="Helvetica Neue"/>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it-IT"/>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segreteria@utopieconcrete.it"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78143" y="2312986"/>
            <a:ext cx="6806565" cy="392114"/>
          </a:xfrm>
        </p:spPr>
        <p:txBody>
          <a:bodyPr>
            <a:normAutofit fontScale="90000"/>
          </a:bodyPr>
          <a:lstStyle/>
          <a:p>
            <a:r>
              <a:rPr lang="ro-RO" dirty="0" smtClean="0"/>
              <a:t/>
            </a:r>
            <a:br>
              <a:rPr lang="ro-RO" dirty="0" smtClean="0"/>
            </a:br>
            <a:r>
              <a:rPr lang="ro-RO" dirty="0" smtClean="0"/>
              <a:t>Evoluția MUSTER privind bunele practici și schimburile  dintre parteneri</a:t>
            </a:r>
            <a:br>
              <a:rPr lang="ro-RO" dirty="0" smtClean="0"/>
            </a:br>
            <a:r>
              <a:rPr lang="ro-RO" dirty="0" smtClean="0"/>
              <a:t/>
            </a:r>
            <a:br>
              <a:rPr lang="ro-RO" dirty="0" smtClean="0"/>
            </a:br>
            <a:endParaRPr lang="en-GB" dirty="0"/>
          </a:p>
        </p:txBody>
      </p:sp>
      <p:sp>
        <p:nvSpPr>
          <p:cNvPr id="5" name="Segnaposto contenuto 4"/>
          <p:cNvSpPr>
            <a:spLocks noGrp="1"/>
          </p:cNvSpPr>
          <p:nvPr>
            <p:ph sz="half" idx="1"/>
          </p:nvPr>
        </p:nvSpPr>
        <p:spPr>
          <a:xfrm>
            <a:off x="378142" y="2819399"/>
            <a:ext cx="6806566" cy="5915025"/>
          </a:xfrm>
        </p:spPr>
        <p:txBody>
          <a:bodyPr numCol="2" spcCol="180000">
            <a:noAutofit/>
          </a:bodyPr>
          <a:lstStyle/>
          <a:p>
            <a:pPr algn="just">
              <a:spcBef>
                <a:spcPts val="0"/>
              </a:spcBef>
            </a:pPr>
            <a:r>
              <a:rPr lang="ro-RO" sz="1100" dirty="0" smtClean="0"/>
              <a:t>În spiritul „Europa pentru Cetățeni”, întâlnirile MUSTER alternează vizitele la fața locului, în orașul care găzduiește evenimentul, cu prezentările bunelor practici și a discuțiilor între orașele participante despre ceea ce pot deveni domenii de interes pentru o viitoare colaborare.</a:t>
            </a:r>
          </a:p>
          <a:p>
            <a:pPr algn="just">
              <a:spcBef>
                <a:spcPts val="0"/>
              </a:spcBef>
            </a:pPr>
            <a:r>
              <a:rPr lang="ro-RO" sz="1100" b="1" dirty="0" smtClean="0"/>
              <a:t>Cea de-a doua întâlnire din Lörrach, care a avut loc în perioada 18-20 februarie 2016, </a:t>
            </a:r>
            <a:r>
              <a:rPr lang="ro-RO" sz="1100" dirty="0" smtClean="0"/>
              <a:t>a oferit un program complex, în soluții model, în domeniile energiei inteligente, mobilității durabile și  dezvoltării urbane sustenabile.</a:t>
            </a:r>
            <a:r>
              <a:rPr lang="en-GB" sz="1100" dirty="0" smtClean="0"/>
              <a:t> </a:t>
            </a:r>
            <a:endParaRPr lang="ro-RO" sz="1100" dirty="0" smtClean="0"/>
          </a:p>
          <a:p>
            <a:pPr algn="just">
              <a:spcBef>
                <a:spcPts val="0"/>
              </a:spcBef>
            </a:pPr>
            <a:r>
              <a:rPr lang="ro-RO" sz="1100" dirty="0" smtClean="0"/>
              <a:t>Întâlnirile proiectului MUSTER au furnizat deja propuneri concrete și stimulatoare ale unor soluții posibile care să fie transferate orașelor partenere, și discuțiile aferente despre modul în care barierele și obstacolele existente pot fi înlăturate. Smolyan, de exemplu, a prezentat problemele topografice pe care le întâmpină atunci când încearcă să promoveze mobilitatea durabilă.</a:t>
            </a:r>
            <a:endParaRPr lang="it-IT" sz="1100" dirty="0" smtClean="0"/>
          </a:p>
          <a:p>
            <a:pPr algn="just"/>
            <a:r>
              <a:rPr lang="ro-RO" sz="1100" dirty="0" smtClean="0"/>
              <a:t>În mod simultan, bunele practici servesc ca exemple concrete pentru a se descoperi posibile domenii, pentru o colaborare viitoare între orașele partenere. Cele patru domenii,  care au interesat orașele partenere, la primele două întâlniri au fost: </a:t>
            </a:r>
          </a:p>
          <a:p>
            <a:pPr lvl="0">
              <a:buFont typeface="Arial" pitchFamily="34" charset="0"/>
              <a:buChar char="•"/>
            </a:pPr>
            <a:r>
              <a:rPr lang="ro-RO" sz="1100" b="1" dirty="0" smtClean="0"/>
              <a:t>   Diminuarea emisiilor de CO2  și adaptarea la       schimbările climatice</a:t>
            </a:r>
          </a:p>
          <a:p>
            <a:pPr lvl="0" algn="just">
              <a:buFont typeface="Arial" pitchFamily="34" charset="0"/>
              <a:buChar char="•"/>
            </a:pPr>
            <a:r>
              <a:rPr lang="ro-RO" sz="1100" b="1" dirty="0" smtClean="0"/>
              <a:t>   Participarea</a:t>
            </a:r>
            <a:endParaRPr lang="ro-RO" sz="1100" dirty="0" smtClean="0"/>
          </a:p>
          <a:p>
            <a:pPr lvl="0" algn="just">
              <a:buFont typeface="Arial" pitchFamily="34" charset="0"/>
              <a:buChar char="•"/>
            </a:pPr>
            <a:r>
              <a:rPr lang="ro-RO" sz="1100" b="1" dirty="0" smtClean="0"/>
              <a:t>   Mobilitatea sustenabilă</a:t>
            </a:r>
            <a:endParaRPr lang="ro-RO" sz="1100" dirty="0" smtClean="0"/>
          </a:p>
          <a:p>
            <a:pPr lvl="0" algn="just">
              <a:buFont typeface="Arial" pitchFamily="34" charset="0"/>
              <a:buChar char="•"/>
            </a:pPr>
            <a:r>
              <a:rPr lang="ro-RO" sz="1100" b="1" dirty="0" smtClean="0"/>
              <a:t>   Produse locale și kilometri zero</a:t>
            </a:r>
            <a:r>
              <a:rPr lang="en-GB" sz="1100" dirty="0" smtClean="0"/>
              <a:t>    </a:t>
            </a:r>
            <a:endParaRPr lang="it-IT" sz="1100" dirty="0"/>
          </a:p>
          <a:p>
            <a:pPr algn="just">
              <a:spcBef>
                <a:spcPts val="0"/>
              </a:spcBef>
            </a:pPr>
            <a:r>
              <a:rPr lang="it-IT" sz="1100" dirty="0" smtClean="0"/>
              <a:t> </a:t>
            </a:r>
            <a:r>
              <a:rPr lang="ro-RO" sz="1100" dirty="0" smtClean="0"/>
              <a:t>Toate orașele sunt active în unele dintre domenii, nici un oraș nu este activ în toate domeniile. Un cadru posibil, care ar putea servi unei colaborări  viitoare, ar putea fi „Convenția Integrată a Primarilor”, lansată în octombrie 2015, de către Comisia Europeană. Aceasta prevede un Plan de Acțiune al Energiei Sustenabile și al Climei (SECAP) care prezintă strategia și acțiunile de reducere a gazelor cu efect de seră cu 40% până în 2030 și  dezvoltă un plan de adaptare pe baza vulnerabilităților teritoriale. Toate temele, care au apărut la primele două întâlniri, ar găsi o distribuire în acest cadru. Diminuarea emisiilor de CO2 cuprinde o gamă largă de acțiuni și măsuri în sectorul de construcție și mobilitate, în creșterea conștientizării și a stilului de viață. Felul, în care un teritoriu se poate adapta la schimbările climatice, depinde, desigur, de condițiile locale concrete. Sunt câteva asemănări între orașele partenere: toate se află pe uscat, au aproximativ aceeași suprafață; dar sunt de asemenea câteva diferențe : dacă Joué lès Tours se ridică doar la câțiva metri deasupra nivelului mării, Smolyan se află la 1000 metri altitudine. Metodologia bine dezvoltată despre cum să elaborezi Planul de Acțiune al Energiei Sustenabile și al Climei (SECAP) ar oferi un cadru de lucru asupra unei sarcini cu care toate autoritățile locale vor trebui să se confrunte în deceniile următoare: cum să implementezi trecerea la energiile regenerabile, lăsând la o parte combustibilul fosil, și devenind astfel mai durabil, făcând acest lucru.</a:t>
            </a:r>
            <a:r>
              <a:rPr lang="ro-RO" sz="1100" b="1" dirty="0" smtClean="0"/>
              <a:t> La a treia întâlnire de la Joué lès Tours, </a:t>
            </a:r>
            <a:r>
              <a:rPr lang="ro-RO" sz="1100" dirty="0" smtClean="0"/>
              <a:t>se va verifica oportunitatea și fezabilitatea unei asemenea abordări, de exemplu, dacă toți partenerii consideră că toate acțiunile, care vor rezulta dintr-o asemenea colaborare pe termen lung, ar fi o îmbogățire a viziunii pe care o introduc în orașele lor.</a:t>
            </a:r>
          </a:p>
          <a:p>
            <a:pPr>
              <a:spcBef>
                <a:spcPts val="0"/>
              </a:spcBef>
            </a:pPr>
            <a:endParaRPr lang="ro-RO" sz="1100" dirty="0" smtClean="0"/>
          </a:p>
          <a:p>
            <a:pPr>
              <a:spcBef>
                <a:spcPts val="0"/>
              </a:spcBef>
            </a:pPr>
            <a:endParaRPr lang="it-IT" sz="1100" dirty="0"/>
          </a:p>
        </p:txBody>
      </p:sp>
      <p:pic>
        <p:nvPicPr>
          <p:cNvPr id="6" name="Immagine 5" descr="foto newsletter.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8142" y="8877300"/>
            <a:ext cx="6803136" cy="1438656"/>
          </a:xfrm>
          <a:prstGeom prst="rect">
            <a:avLst/>
          </a:prstGeom>
        </p:spPr>
      </p:pic>
    </p:spTree>
    <p:extLst>
      <p:ext uri="{BB962C8B-B14F-4D97-AF65-F5344CB8AC3E}">
        <p14:creationId xmlns:p14="http://schemas.microsoft.com/office/powerpoint/2010/main" xmlns="" val="2936962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8142" y="484076"/>
            <a:ext cx="6806565" cy="526180"/>
          </a:xfrm>
          <a:noFill/>
        </p:spPr>
        <p:txBody>
          <a:bodyPr>
            <a:normAutofit fontScale="90000"/>
          </a:bodyPr>
          <a:lstStyle/>
          <a:p>
            <a:pPr algn="l"/>
            <a:r>
              <a:rPr lang="ro-RO" sz="1600" b="1" dirty="0" smtClean="0"/>
              <a:t>CONVENȚIA  PRIMARILOR  PE  TEMA  ENERGIEI  ȘI CLIMEI</a:t>
            </a:r>
            <a:r>
              <a:rPr lang="ro-RO" sz="1600" dirty="0" smtClean="0"/>
              <a:t/>
            </a:r>
            <a:br>
              <a:rPr lang="ro-RO" sz="1600" dirty="0" smtClean="0"/>
            </a:br>
            <a:endParaRPr lang="it-IT" sz="1600" dirty="0"/>
          </a:p>
        </p:txBody>
      </p:sp>
      <p:sp>
        <p:nvSpPr>
          <p:cNvPr id="8" name="Segnaposto contenuto 7"/>
          <p:cNvSpPr>
            <a:spLocks noGrp="1"/>
          </p:cNvSpPr>
          <p:nvPr>
            <p:ph sz="half" idx="1"/>
          </p:nvPr>
        </p:nvSpPr>
        <p:spPr>
          <a:xfrm>
            <a:off x="378142" y="1010256"/>
            <a:ext cx="6806565" cy="5695344"/>
          </a:xfrm>
          <a:noFill/>
        </p:spPr>
        <p:txBody>
          <a:bodyPr numCol="2" spcCol="180000">
            <a:noAutofit/>
          </a:bodyPr>
          <a:lstStyle/>
          <a:p>
            <a:pPr>
              <a:spcBef>
                <a:spcPts val="0"/>
              </a:spcBef>
            </a:pPr>
            <a:endParaRPr lang="en-GB" sz="1100" dirty="0" smtClean="0"/>
          </a:p>
          <a:p>
            <a:pPr>
              <a:spcBef>
                <a:spcPts val="0"/>
              </a:spcBef>
            </a:pPr>
            <a:endParaRPr lang="en-GB" sz="1100" dirty="0"/>
          </a:p>
          <a:p>
            <a:pPr>
              <a:spcBef>
                <a:spcPts val="0"/>
              </a:spcBef>
            </a:pPr>
            <a:endParaRPr lang="en-GB" sz="1100" dirty="0" smtClean="0"/>
          </a:p>
          <a:p>
            <a:pPr>
              <a:spcBef>
                <a:spcPts val="0"/>
              </a:spcBef>
            </a:pPr>
            <a:endParaRPr lang="en-GB" sz="1100" dirty="0"/>
          </a:p>
          <a:p>
            <a:pPr>
              <a:spcBef>
                <a:spcPts val="0"/>
              </a:spcBef>
            </a:pPr>
            <a:endParaRPr lang="en-GB" sz="1100" dirty="0" smtClean="0"/>
          </a:p>
          <a:p>
            <a:pPr>
              <a:spcBef>
                <a:spcPts val="0"/>
              </a:spcBef>
            </a:pPr>
            <a:endParaRPr lang="en-GB" sz="1100" dirty="0"/>
          </a:p>
          <a:p>
            <a:pPr>
              <a:spcBef>
                <a:spcPts val="0"/>
              </a:spcBef>
            </a:pPr>
            <a:endParaRPr lang="en-GB" sz="1100" dirty="0" smtClean="0"/>
          </a:p>
          <a:p>
            <a:pPr algn="just"/>
            <a:r>
              <a:rPr lang="en-GB" sz="1100" dirty="0" smtClean="0"/>
              <a:t> </a:t>
            </a:r>
            <a:r>
              <a:rPr lang="ro-RO" sz="1100" dirty="0" smtClean="0"/>
              <a:t>Convenția Primarilor a apărut în 2008, ca un angajament voluntar al autorităților locale, de a îndeplini sau depăși scopul reducerii cu 20% a dioxidului de carbon (CO2) până în 2020. În 2014 Comisia Europeană a lansat „Mayors adapt” pentru a promova angajamentul primarilor asupra adaptării climatice. În iunie 2015,  a fost anunțată oficial noua Convenție Integrată a Primarilor. Aceasta se referă la angajamentul european pentru 2030, așa cum a fost elaborat în Cadrul Climatic și Energetic, precum și în Pachetul Strategiei de Adaptare. Ca răspuns, este necesară atât o dezvoltare ulterioară a Convenției Primarilor cât și o integrare a măsurilor de Adaptare a Primarilor. Procesul internațional, care este desfășurat de Națiunile Unite, în contextul Convenției- Cadru asupra Schimbărilor Climatice cu Conferințe Anuale ale Părților, impune de asemenea o integrare ulterioară a doi piloni de diminuare și adaptare la nivel guvernamental și  în special la nivel local.</a:t>
            </a:r>
          </a:p>
          <a:p>
            <a:pPr algn="just"/>
            <a:r>
              <a:rPr lang="ro-RO" sz="1100" dirty="0" smtClean="0"/>
              <a:t>Convenția integrată este astfel un angajament reînnoit, bazat pe o viziune comună de a renunța la</a:t>
            </a:r>
            <a:r>
              <a:rPr lang="ro-RO" sz="1100" b="1" dirty="0" smtClean="0"/>
              <a:t> </a:t>
            </a:r>
            <a:r>
              <a:rPr lang="ro-RO" sz="1100" dirty="0" smtClean="0"/>
              <a:t>combustibilul fosil, până în 2050 și de a aborda provocări interconectate de diminuare, adaptare și energie sustenabilă, împreună. </a:t>
            </a:r>
          </a:p>
          <a:p>
            <a:pPr algn="just">
              <a:spcBef>
                <a:spcPts val="0"/>
              </a:spcBef>
            </a:pPr>
            <a:endParaRPr lang="it-IT" sz="1100" dirty="0"/>
          </a:p>
          <a:p>
            <a:pPr algn="just"/>
            <a:r>
              <a:rPr lang="ro-RO" sz="1100" dirty="0" smtClean="0"/>
              <a:t>Este o viziune triplă:</a:t>
            </a:r>
          </a:p>
          <a:p>
            <a:pPr lvl="0" algn="just"/>
            <a:r>
              <a:rPr lang="ro-RO" sz="1100" dirty="0" smtClean="0"/>
              <a:t>Decarbonizarea accelerată, contribuind astfel la limitarea încălzirii globale  la sub 2˚C.</a:t>
            </a:r>
          </a:p>
          <a:p>
            <a:pPr lvl="0" algn="just"/>
            <a:r>
              <a:rPr lang="ro-RO" sz="1100" dirty="0" smtClean="0"/>
              <a:t>Întărirea capacității de adaptare la impactele inevitabile ale schimbărilor climatice, care fac teritoriile mai durabile.</a:t>
            </a:r>
          </a:p>
          <a:p>
            <a:pPr lvl="0" algn="just"/>
            <a:r>
              <a:rPr lang="ro-RO" sz="1100" dirty="0" smtClean="0"/>
              <a:t>Creșterea eficienței energiei și folosirea energiei regenerabile, garantând astfel accesul la servicii energetice sigure și sustenabile.</a:t>
            </a:r>
          </a:p>
          <a:p>
            <a:pPr algn="just"/>
            <a:r>
              <a:rPr lang="ro-RO" sz="1100" dirty="0" smtClean="0"/>
              <a:t>Convenția Integrată a Primarilor se răspândește la nivel global, invitând semnatarii să-și împărtășească viziunile, rezultatele, experiențele și cunoștințele în Europa și în lume.</a:t>
            </a:r>
          </a:p>
          <a:p>
            <a:pPr algn="just"/>
            <a:r>
              <a:rPr lang="ro-RO" sz="1100" dirty="0" smtClean="0"/>
              <a:t>Semnatarii Convenției Integrate a Primarilor se angajează :</a:t>
            </a:r>
          </a:p>
          <a:p>
            <a:pPr lvl="0" algn="just"/>
            <a:r>
              <a:rPr lang="ro-RO" sz="1100" dirty="0" smtClean="0"/>
              <a:t>Să reducă emisiile de CO2  cu cel puțin 40% până în 2030.</a:t>
            </a:r>
          </a:p>
          <a:p>
            <a:pPr lvl="0" algn="just"/>
            <a:r>
              <a:rPr lang="ro-RO" sz="1100" dirty="0" smtClean="0"/>
              <a:t>Să integreze impactele adaptării la schimbările climatice în politicile privind clima și să crească astfel rezistența teritoriilor.</a:t>
            </a:r>
          </a:p>
          <a:p>
            <a:pPr algn="just"/>
            <a:r>
              <a:rPr lang="ro-RO" sz="1100" dirty="0" smtClean="0"/>
              <a:t>Pentru a transforma angajamentul lor în acțiune, semnatarii se obligă să elaboreze, în decursul a doi ani, un Plan de Acțiune al Energiei Sustenabile și al Climei (SECAP). SECAP se bazează pe Inventarul Emisiilor și pe o analiză a riscurilor și a vulnerabilităților teritoriului. Strategia de adaptare trebuie să fie o parte integrantă a SECAP sau a altui plan pertinent. Se cere un raport de monitorizare, la fiecare doi ani.</a:t>
            </a:r>
          </a:p>
          <a:p>
            <a:pPr>
              <a:spcBef>
                <a:spcPts val="0"/>
              </a:spcBef>
            </a:pPr>
            <a:endParaRPr lang="it-IT" sz="1100" dirty="0"/>
          </a:p>
        </p:txBody>
      </p:sp>
      <p:grpSp>
        <p:nvGrpSpPr>
          <p:cNvPr id="16" name="Gruppo 15"/>
          <p:cNvGrpSpPr/>
          <p:nvPr/>
        </p:nvGrpSpPr>
        <p:grpSpPr>
          <a:xfrm>
            <a:off x="378142" y="8484000"/>
            <a:ext cx="6806566" cy="1785104"/>
            <a:chOff x="378142" y="8560200"/>
            <a:chExt cx="6806566" cy="1785104"/>
          </a:xfrm>
        </p:grpSpPr>
        <p:sp>
          <p:nvSpPr>
            <p:cNvPr id="13" name="CasellaDiTesto 12"/>
            <p:cNvSpPr txBox="1"/>
            <p:nvPr/>
          </p:nvSpPr>
          <p:spPr>
            <a:xfrm>
              <a:off x="378142" y="8560200"/>
              <a:ext cx="6806566" cy="1785104"/>
            </a:xfrm>
            <a:prstGeom prst="rect">
              <a:avLst/>
            </a:prstGeom>
            <a:solidFill>
              <a:schemeClr val="bg1">
                <a:lumMod val="85000"/>
              </a:schemeClr>
            </a:solidFill>
          </p:spPr>
          <p:txBody>
            <a:bodyPr wrap="square" numCol="1" spcCol="144000" rtlCol="0">
              <a:spAutoFit/>
            </a:bodyPr>
            <a:lstStyle/>
            <a:p>
              <a:endParaRPr lang="en-GB" sz="1000" dirty="0" smtClean="0">
                <a:latin typeface="Helvetica Neue"/>
                <a:cs typeface="Helvetica Neue"/>
              </a:endParaRPr>
            </a:p>
            <a:p>
              <a:endParaRPr lang="en-GB" sz="1000" dirty="0">
                <a:latin typeface="Helvetica Neue"/>
                <a:cs typeface="Helvetica Neue"/>
              </a:endParaRPr>
            </a:p>
            <a:p>
              <a:endParaRPr lang="en-GB" sz="1000" dirty="0" smtClean="0">
                <a:latin typeface="Helvetica Neue"/>
                <a:cs typeface="Helvetica Neue"/>
              </a:endParaRPr>
            </a:p>
            <a:p>
              <a:endParaRPr lang="en-GB" sz="1000" dirty="0">
                <a:latin typeface="Helvetica Neue"/>
                <a:cs typeface="Helvetica Neue"/>
              </a:endParaRPr>
            </a:p>
            <a:p>
              <a:endParaRPr lang="en-GB" sz="1000" dirty="0" smtClean="0">
                <a:latin typeface="Helvetica Neue"/>
                <a:cs typeface="Helvetica Neue"/>
              </a:endParaRPr>
            </a:p>
            <a:p>
              <a:endParaRPr lang="en-GB" sz="1000" dirty="0">
                <a:latin typeface="Helvetica Neue"/>
                <a:cs typeface="Helvetica Neue"/>
              </a:endParaRPr>
            </a:p>
            <a:p>
              <a:endParaRPr lang="en-GB" sz="1000" dirty="0" smtClean="0">
                <a:latin typeface="Helvetica Neue"/>
                <a:cs typeface="Helvetica Neue"/>
              </a:endParaRPr>
            </a:p>
            <a:p>
              <a:endParaRPr lang="en-GB" sz="1000" dirty="0">
                <a:latin typeface="Helvetica Neue"/>
                <a:cs typeface="Helvetica Neue"/>
              </a:endParaRPr>
            </a:p>
            <a:p>
              <a:endParaRPr lang="en-GB" sz="1000" dirty="0" smtClean="0">
                <a:latin typeface="Helvetica Neue"/>
                <a:cs typeface="Helvetica Neue"/>
              </a:endParaRPr>
            </a:p>
            <a:p>
              <a:endParaRPr lang="en-GB" sz="1000" dirty="0">
                <a:latin typeface="Helvetica Neue"/>
                <a:cs typeface="Helvetica Neue"/>
              </a:endParaRPr>
            </a:p>
            <a:p>
              <a:endParaRPr lang="en-GB" sz="1000" dirty="0">
                <a:latin typeface="Helvetica Neue"/>
                <a:cs typeface="Helvetica Neue"/>
              </a:endParaRPr>
            </a:p>
          </p:txBody>
        </p:sp>
        <p:sp>
          <p:nvSpPr>
            <p:cNvPr id="10" name="CasellaDiTesto 9"/>
            <p:cNvSpPr txBox="1"/>
            <p:nvPr/>
          </p:nvSpPr>
          <p:spPr>
            <a:xfrm>
              <a:off x="3844449" y="9477380"/>
              <a:ext cx="3340259" cy="646331"/>
            </a:xfrm>
            <a:prstGeom prst="rect">
              <a:avLst/>
            </a:prstGeom>
            <a:solidFill>
              <a:schemeClr val="bg1">
                <a:lumMod val="85000"/>
              </a:schemeClr>
            </a:solidFill>
          </p:spPr>
          <p:txBody>
            <a:bodyPr wrap="square" numCol="1" spcCol="144000" rtlCol="0">
              <a:spAutoFit/>
            </a:bodyPr>
            <a:lstStyle/>
            <a:p>
              <a:r>
                <a:rPr lang="ro-RO" sz="900" dirty="0" smtClean="0">
                  <a:latin typeface="Helvetica Neue"/>
                  <a:cs typeface="Helvetica Neue"/>
                </a:rPr>
                <a:t>Autorii sunt singurii responsabili pentru conţinutul acestei publicaţii</a:t>
              </a:r>
              <a:r>
                <a:rPr lang="en-GB" sz="900" dirty="0" smtClean="0">
                  <a:latin typeface="Helvetica Neue"/>
                  <a:cs typeface="Helvetica Neue"/>
                </a:rPr>
                <a:t>.</a:t>
              </a:r>
              <a:r>
                <a:rPr lang="ro-RO" sz="900" dirty="0" smtClean="0">
                  <a:latin typeface="Helvetica Neue"/>
                  <a:cs typeface="Helvetica Neue"/>
                </a:rPr>
                <a:t> Nu reflectă, în mod necesar, opinia Comunităţilor Europene. Comisia Europeană nu răspunde pentru  utilizarea, în orice fel, a informaţiilor cuprinse aici.</a:t>
              </a:r>
              <a:endParaRPr lang="en-GB" sz="900" dirty="0">
                <a:latin typeface="Helvetica Neue"/>
                <a:cs typeface="Helvetica Neue"/>
              </a:endParaRPr>
            </a:p>
          </p:txBody>
        </p:sp>
        <p:sp>
          <p:nvSpPr>
            <p:cNvPr id="12" name="CasellaDiTesto 11"/>
            <p:cNvSpPr txBox="1"/>
            <p:nvPr/>
          </p:nvSpPr>
          <p:spPr>
            <a:xfrm>
              <a:off x="378142" y="8579050"/>
              <a:ext cx="3340259" cy="1200329"/>
            </a:xfrm>
            <a:prstGeom prst="rect">
              <a:avLst/>
            </a:prstGeom>
            <a:solidFill>
              <a:schemeClr val="bg1">
                <a:lumMod val="85000"/>
              </a:schemeClr>
            </a:solidFill>
          </p:spPr>
          <p:txBody>
            <a:bodyPr wrap="square" numCol="1" spcCol="144000" rtlCol="0">
              <a:spAutoFit/>
            </a:bodyPr>
            <a:lstStyle/>
            <a:p>
              <a:r>
                <a:rPr lang="ro-RO" sz="900" b="1" dirty="0" smtClean="0">
                  <a:solidFill>
                    <a:srgbClr val="990000"/>
                  </a:solidFill>
                  <a:latin typeface="Helvetica Neue"/>
                  <a:cs typeface="Helvetica Neue"/>
                </a:rPr>
                <a:t>Solicitan</a:t>
              </a:r>
              <a:r>
                <a:rPr lang="en-GB" sz="900" b="1" dirty="0" smtClean="0">
                  <a:solidFill>
                    <a:srgbClr val="990000"/>
                  </a:solidFill>
                  <a:latin typeface="Helvetica Neue"/>
                  <a:cs typeface="Helvetica Neue"/>
                </a:rPr>
                <a:t>t</a:t>
              </a:r>
              <a:r>
                <a:rPr lang="en-GB" sz="900" dirty="0" smtClean="0">
                  <a:latin typeface="Helvetica Neue"/>
                  <a:cs typeface="Helvetica Neue"/>
                </a:rPr>
                <a:t>: </a:t>
              </a:r>
              <a:r>
                <a:rPr lang="en-GB" sz="900" dirty="0" err="1" smtClean="0">
                  <a:latin typeface="Helvetica Neue"/>
                  <a:cs typeface="Helvetica Neue"/>
                </a:rPr>
                <a:t>Municipali</a:t>
              </a:r>
              <a:r>
                <a:rPr lang="ro-RO" sz="900" dirty="0" smtClean="0">
                  <a:latin typeface="Helvetica Neue"/>
                  <a:cs typeface="Helvetica Neue"/>
                </a:rPr>
                <a:t>tatea din </a:t>
              </a:r>
              <a:r>
                <a:rPr lang="en-GB" sz="900" dirty="0" smtClean="0">
                  <a:latin typeface="Helvetica Neue"/>
                  <a:cs typeface="Helvetica Neue"/>
                </a:rPr>
                <a:t> </a:t>
              </a:r>
              <a:r>
                <a:rPr lang="en-GB" sz="900" dirty="0" err="1" smtClean="0">
                  <a:latin typeface="Helvetica Neue"/>
                  <a:cs typeface="Helvetica Neue"/>
                </a:rPr>
                <a:t>Città</a:t>
              </a:r>
              <a:r>
                <a:rPr lang="en-GB" sz="900" dirty="0" smtClean="0">
                  <a:latin typeface="Helvetica Neue"/>
                  <a:cs typeface="Helvetica Neue"/>
                </a:rPr>
                <a:t> di </a:t>
              </a:r>
              <a:r>
                <a:rPr lang="en-GB" sz="900" dirty="0" err="1" smtClean="0">
                  <a:latin typeface="Helvetica Neue"/>
                  <a:cs typeface="Helvetica Neue"/>
                </a:rPr>
                <a:t>Castello</a:t>
              </a:r>
              <a:r>
                <a:rPr lang="en-GB" sz="900" dirty="0" smtClean="0">
                  <a:latin typeface="Helvetica Neue"/>
                  <a:cs typeface="Helvetica Neue"/>
                </a:rPr>
                <a:t> (</a:t>
              </a:r>
              <a:r>
                <a:rPr lang="en-GB" sz="900" dirty="0" err="1" smtClean="0">
                  <a:latin typeface="Helvetica Neue"/>
                  <a:cs typeface="Helvetica Neue"/>
                </a:rPr>
                <a:t>Ita</a:t>
              </a:r>
              <a:r>
                <a:rPr lang="ro-RO" sz="900" dirty="0" smtClean="0">
                  <a:latin typeface="Helvetica Neue"/>
                  <a:cs typeface="Helvetica Neue"/>
                </a:rPr>
                <a:t>lia</a:t>
              </a:r>
              <a:r>
                <a:rPr lang="en-GB" sz="900" dirty="0" smtClean="0">
                  <a:latin typeface="Helvetica Neue"/>
                  <a:cs typeface="Helvetica Neue"/>
                </a:rPr>
                <a:t>)</a:t>
              </a:r>
            </a:p>
            <a:p>
              <a:endParaRPr lang="en-GB" sz="900" b="1" dirty="0" smtClean="0">
                <a:latin typeface="Helvetica Neue"/>
                <a:cs typeface="Helvetica Neue"/>
              </a:endParaRPr>
            </a:p>
            <a:p>
              <a:r>
                <a:rPr lang="en-GB" sz="900" b="1" dirty="0" smtClean="0">
                  <a:solidFill>
                    <a:srgbClr val="990000"/>
                  </a:solidFill>
                  <a:latin typeface="Helvetica Neue"/>
                  <a:cs typeface="Helvetica Neue"/>
                </a:rPr>
                <a:t>Part</a:t>
              </a:r>
              <a:r>
                <a:rPr lang="ro-RO" sz="900" b="1" dirty="0" smtClean="0">
                  <a:solidFill>
                    <a:srgbClr val="990000"/>
                  </a:solidFill>
                  <a:latin typeface="Helvetica Neue"/>
                  <a:cs typeface="Helvetica Neue"/>
                </a:rPr>
                <a:t>e</a:t>
              </a:r>
              <a:r>
                <a:rPr lang="en-GB" sz="900" b="1" dirty="0" err="1" smtClean="0">
                  <a:solidFill>
                    <a:srgbClr val="990000"/>
                  </a:solidFill>
                  <a:latin typeface="Helvetica Neue"/>
                  <a:cs typeface="Helvetica Neue"/>
                </a:rPr>
                <a:t>ner</a:t>
              </a:r>
              <a:r>
                <a:rPr lang="ro-RO" sz="900" b="1" dirty="0" smtClean="0">
                  <a:solidFill>
                    <a:srgbClr val="990000"/>
                  </a:solidFill>
                  <a:latin typeface="Helvetica Neue"/>
                  <a:cs typeface="Helvetica Neue"/>
                </a:rPr>
                <a:t>i</a:t>
              </a:r>
              <a:r>
                <a:rPr lang="en-GB" sz="900" dirty="0" smtClean="0">
                  <a:latin typeface="Helvetica Neue"/>
                  <a:cs typeface="Helvetica Neue"/>
                </a:rPr>
                <a:t>: </a:t>
              </a:r>
              <a:r>
                <a:rPr lang="en-GB" sz="900" dirty="0" err="1" smtClean="0">
                  <a:latin typeface="Helvetica Neue"/>
                  <a:cs typeface="Helvetica Neue"/>
                </a:rPr>
                <a:t>Municipalit</a:t>
              </a:r>
              <a:r>
                <a:rPr lang="ro-RO" sz="900" smtClean="0">
                  <a:latin typeface="Helvetica Neue"/>
                  <a:cs typeface="Helvetica Neue"/>
                </a:rPr>
                <a:t>ăţile </a:t>
              </a:r>
              <a:r>
                <a:rPr lang="ro-RO" sz="900" dirty="0" smtClean="0">
                  <a:latin typeface="Helvetica Neue"/>
                  <a:cs typeface="Helvetica Neue"/>
                </a:rPr>
                <a:t>din </a:t>
              </a:r>
              <a:r>
                <a:rPr lang="en-GB" sz="900" dirty="0" err="1" smtClean="0">
                  <a:latin typeface="Helvetica Neue"/>
                  <a:cs typeface="Helvetica Neue"/>
                </a:rPr>
                <a:t>Joué</a:t>
              </a:r>
              <a:r>
                <a:rPr lang="en-GB" sz="900" dirty="0" smtClean="0">
                  <a:latin typeface="Helvetica Neue"/>
                  <a:cs typeface="Helvetica Neue"/>
                </a:rPr>
                <a:t> </a:t>
              </a:r>
              <a:r>
                <a:rPr lang="en-GB" sz="900" dirty="0" err="1" smtClean="0">
                  <a:latin typeface="Helvetica Neue"/>
                  <a:cs typeface="Helvetica Neue"/>
                </a:rPr>
                <a:t>Lès</a:t>
              </a:r>
              <a:r>
                <a:rPr lang="en-GB" sz="900" dirty="0" smtClean="0">
                  <a:latin typeface="Helvetica Neue"/>
                  <a:cs typeface="Helvetica Neue"/>
                </a:rPr>
                <a:t> Tours (Fran</a:t>
              </a:r>
              <a:r>
                <a:rPr lang="ro-RO" sz="900" dirty="0" smtClean="0">
                  <a:latin typeface="Helvetica Neue"/>
                  <a:cs typeface="Helvetica Neue"/>
                </a:rPr>
                <a:t>ţa</a:t>
              </a:r>
              <a:r>
                <a:rPr lang="en-GB" sz="900" dirty="0" smtClean="0">
                  <a:latin typeface="Helvetica Neue"/>
                  <a:cs typeface="Helvetica Neue"/>
                </a:rPr>
                <a:t>), </a:t>
              </a:r>
              <a:r>
                <a:rPr lang="en-GB" sz="900" dirty="0" err="1" smtClean="0">
                  <a:latin typeface="Helvetica Neue"/>
                  <a:cs typeface="Helvetica Neue"/>
                </a:rPr>
                <a:t>Lörrach</a:t>
              </a:r>
              <a:r>
                <a:rPr lang="en-GB" sz="900" dirty="0" smtClean="0">
                  <a:latin typeface="Helvetica Neue"/>
                  <a:cs typeface="Helvetica Neue"/>
                </a:rPr>
                <a:t> (German</a:t>
              </a:r>
              <a:r>
                <a:rPr lang="ro-RO" sz="900" dirty="0" smtClean="0">
                  <a:latin typeface="Helvetica Neue"/>
                  <a:cs typeface="Helvetica Neue"/>
                </a:rPr>
                <a:t>ia</a:t>
              </a:r>
              <a:r>
                <a:rPr lang="en-GB" sz="900" dirty="0" smtClean="0">
                  <a:latin typeface="Helvetica Neue"/>
                  <a:cs typeface="Helvetica Neue"/>
                </a:rPr>
                <a:t>), </a:t>
              </a:r>
              <a:r>
                <a:rPr lang="en-GB" sz="900" dirty="0" err="1" smtClean="0">
                  <a:latin typeface="Helvetica Neue"/>
                  <a:cs typeface="Helvetica Neue"/>
                </a:rPr>
                <a:t>Sighi</a:t>
              </a:r>
              <a:r>
                <a:rPr lang="ro-RO" sz="900" dirty="0" smtClean="0">
                  <a:latin typeface="Helvetica Neue"/>
                  <a:cs typeface="Helvetica Neue"/>
                </a:rPr>
                <a:t>ş</a:t>
              </a:r>
              <a:r>
                <a:rPr lang="en-GB" sz="900" dirty="0" err="1" smtClean="0">
                  <a:latin typeface="Helvetica Neue"/>
                  <a:cs typeface="Helvetica Neue"/>
                </a:rPr>
                <a:t>oara</a:t>
              </a:r>
              <a:r>
                <a:rPr lang="en-GB" sz="900" dirty="0" smtClean="0">
                  <a:latin typeface="Helvetica Neue"/>
                  <a:cs typeface="Helvetica Neue"/>
                </a:rPr>
                <a:t> (Rom</a:t>
              </a:r>
              <a:r>
                <a:rPr lang="ro-RO" sz="900" dirty="0" smtClean="0">
                  <a:latin typeface="Helvetica Neue"/>
                  <a:cs typeface="Helvetica Neue"/>
                </a:rPr>
                <a:t>â</a:t>
              </a:r>
              <a:r>
                <a:rPr lang="en-GB" sz="900" dirty="0" err="1" smtClean="0">
                  <a:latin typeface="Helvetica Neue"/>
                  <a:cs typeface="Helvetica Neue"/>
                </a:rPr>
                <a:t>nia</a:t>
              </a:r>
              <a:r>
                <a:rPr lang="en-GB" sz="900" dirty="0" smtClean="0">
                  <a:latin typeface="Helvetica Neue"/>
                  <a:cs typeface="Helvetica Neue"/>
                </a:rPr>
                <a:t>), </a:t>
              </a:r>
              <a:r>
                <a:rPr lang="en-GB" sz="900" dirty="0" err="1" smtClean="0">
                  <a:latin typeface="Helvetica Neue"/>
                  <a:cs typeface="Helvetica Neue"/>
                </a:rPr>
                <a:t>Smol</a:t>
              </a:r>
              <a:r>
                <a:rPr lang="ro-RO" sz="900" dirty="0" smtClean="0">
                  <a:latin typeface="Helvetica Neue"/>
                  <a:cs typeface="Helvetica Neue"/>
                </a:rPr>
                <a:t>y</a:t>
              </a:r>
              <a:r>
                <a:rPr lang="en-GB" sz="900" dirty="0" smtClean="0">
                  <a:latin typeface="Helvetica Neue"/>
                  <a:cs typeface="Helvetica Neue"/>
                </a:rPr>
                <a:t>an (Bulgaria) </a:t>
              </a:r>
              <a:r>
                <a:rPr lang="ro-RO" sz="900" dirty="0" smtClean="0">
                  <a:latin typeface="Helvetica Neue"/>
                  <a:cs typeface="Helvetica Neue"/>
                </a:rPr>
                <a:t>şi</a:t>
              </a:r>
              <a:r>
                <a:rPr lang="en-GB" sz="900" dirty="0" smtClean="0">
                  <a:latin typeface="Helvetica Neue"/>
                  <a:cs typeface="Helvetica Neue"/>
                </a:rPr>
                <a:t> </a:t>
              </a:r>
              <a:r>
                <a:rPr lang="ro-RO" sz="900" dirty="0" smtClean="0">
                  <a:latin typeface="Helvetica Neue"/>
                  <a:cs typeface="Helvetica Neue"/>
                </a:rPr>
                <a:t>Agenţia Utopiilor Practice</a:t>
              </a:r>
              <a:r>
                <a:rPr lang="en-GB" sz="900" dirty="0" smtClean="0">
                  <a:latin typeface="Helvetica Neue"/>
                  <a:cs typeface="Helvetica Neue"/>
                </a:rPr>
                <a:t> (Ital</a:t>
              </a:r>
              <a:r>
                <a:rPr lang="ro-RO" sz="900" dirty="0" smtClean="0">
                  <a:latin typeface="Helvetica Neue"/>
                  <a:cs typeface="Helvetica Neue"/>
                </a:rPr>
                <a:t>ia</a:t>
              </a:r>
              <a:r>
                <a:rPr lang="en-GB" sz="900" dirty="0" smtClean="0">
                  <a:latin typeface="Helvetica Neue"/>
                  <a:cs typeface="Helvetica Neue"/>
                </a:rPr>
                <a:t>)</a:t>
              </a:r>
            </a:p>
            <a:p>
              <a:endParaRPr lang="en-GB" sz="900" dirty="0" smtClean="0">
                <a:latin typeface="Helvetica Neue"/>
                <a:cs typeface="Helvetica Neue"/>
              </a:endParaRPr>
            </a:p>
            <a:p>
              <a:r>
                <a:rPr lang="en-GB" sz="900" b="1" dirty="0" smtClean="0">
                  <a:solidFill>
                    <a:srgbClr val="990000"/>
                  </a:solidFill>
                  <a:latin typeface="Helvetica Neue"/>
                  <a:cs typeface="Helvetica Neue"/>
                </a:rPr>
                <a:t>Contact</a:t>
              </a:r>
              <a:r>
                <a:rPr lang="en-GB" sz="900" dirty="0" smtClean="0">
                  <a:latin typeface="Helvetica Neue"/>
                  <a:cs typeface="Helvetica Neue"/>
                </a:rPr>
                <a:t>:  </a:t>
              </a:r>
              <a:r>
                <a:rPr lang="ro-RO" sz="900" dirty="0" smtClean="0">
                  <a:latin typeface="Helvetica Neue"/>
                  <a:cs typeface="Helvetica Neue"/>
                </a:rPr>
                <a:t>Agenţia Utopiilor Practice</a:t>
              </a:r>
              <a:r>
                <a:rPr lang="en-GB" sz="900" dirty="0" smtClean="0">
                  <a:latin typeface="Helvetica Neue"/>
                  <a:cs typeface="Helvetica Neue"/>
                </a:rPr>
                <a:t> </a:t>
              </a:r>
              <a:r>
                <a:rPr lang="en-GB" sz="900" dirty="0" smtClean="0">
                  <a:latin typeface="Helvetica Neue"/>
                  <a:cs typeface="Helvetica Neue"/>
                  <a:hlinkClick r:id="rId2"/>
                </a:rPr>
                <a:t>segreteria@utopieconcrete.it</a:t>
              </a:r>
              <a:r>
                <a:rPr lang="en-GB" sz="900" dirty="0" smtClean="0">
                  <a:latin typeface="Helvetica Neue"/>
                  <a:cs typeface="Helvetica Neue"/>
                </a:rPr>
                <a:t> </a:t>
              </a:r>
            </a:p>
          </p:txBody>
        </p:sp>
        <p:pic>
          <p:nvPicPr>
            <p:cNvPr id="15" name="Immagine 14" descr="eu_flag_europe_for_citizens_co_funded_vect_pos_[cmyk]_left_en.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89057" y="8576921"/>
              <a:ext cx="3295650" cy="786159"/>
            </a:xfrm>
            <a:prstGeom prst="rect">
              <a:avLst/>
            </a:prstGeom>
          </p:spPr>
        </p:pic>
      </p:grpSp>
      <p:sp>
        <p:nvSpPr>
          <p:cNvPr id="6" name="Segnaposto contenuto 5"/>
          <p:cNvSpPr>
            <a:spLocks noGrp="1"/>
          </p:cNvSpPr>
          <p:nvPr>
            <p:ph sz="half" idx="2"/>
          </p:nvPr>
        </p:nvSpPr>
        <p:spPr>
          <a:xfrm>
            <a:off x="378141" y="6705600"/>
            <a:ext cx="6806566" cy="1778000"/>
          </a:xfrm>
        </p:spPr>
        <p:txBody>
          <a:bodyPr>
            <a:normAutofit fontScale="40000" lnSpcReduction="20000"/>
          </a:bodyPr>
          <a:lstStyle/>
          <a:p>
            <a:r>
              <a:rPr lang="ro-RO" sz="3500" dirty="0" smtClean="0">
                <a:solidFill>
                  <a:srgbClr val="990000"/>
                </a:solidFill>
              </a:rPr>
              <a:t> A treia întâlnire  MUSTER, din  </a:t>
            </a:r>
            <a:r>
              <a:rPr lang="en-GB" sz="3500" dirty="0" err="1" smtClean="0">
                <a:solidFill>
                  <a:srgbClr val="990000"/>
                </a:solidFill>
              </a:rPr>
              <a:t>Joué</a:t>
            </a:r>
            <a:r>
              <a:rPr lang="en-GB" sz="3500" dirty="0" smtClean="0">
                <a:solidFill>
                  <a:srgbClr val="990000"/>
                </a:solidFill>
              </a:rPr>
              <a:t> </a:t>
            </a:r>
            <a:r>
              <a:rPr lang="en-GB" sz="3500" dirty="0" err="1" smtClean="0">
                <a:solidFill>
                  <a:srgbClr val="990000"/>
                </a:solidFill>
              </a:rPr>
              <a:t>lès</a:t>
            </a:r>
            <a:r>
              <a:rPr lang="en-GB" sz="3500" dirty="0" smtClean="0">
                <a:solidFill>
                  <a:srgbClr val="990000"/>
                </a:solidFill>
              </a:rPr>
              <a:t> Tours, Fran</a:t>
            </a:r>
            <a:r>
              <a:rPr lang="ro-RO" sz="3500" dirty="0" smtClean="0">
                <a:solidFill>
                  <a:srgbClr val="990000"/>
                </a:solidFill>
              </a:rPr>
              <a:t>ţa</a:t>
            </a:r>
            <a:r>
              <a:rPr lang="ro-RO" sz="2900" dirty="0" smtClean="0">
                <a:solidFill>
                  <a:srgbClr val="990000"/>
                </a:solidFill>
              </a:rPr>
              <a:t> </a:t>
            </a:r>
            <a:endParaRPr lang="en-GB" sz="2900" dirty="0" smtClean="0">
              <a:solidFill>
                <a:srgbClr val="990000"/>
              </a:solidFill>
            </a:endParaRPr>
          </a:p>
          <a:p>
            <a:endParaRPr lang="en-GB" sz="1600" b="1" dirty="0" smtClean="0">
              <a:solidFill>
                <a:srgbClr val="990000"/>
              </a:solidFill>
            </a:endParaRPr>
          </a:p>
          <a:p>
            <a:pPr algn="just">
              <a:lnSpc>
                <a:spcPct val="120000"/>
              </a:lnSpc>
            </a:pPr>
            <a:r>
              <a:rPr lang="ro-RO" sz="2800" dirty="0" smtClean="0"/>
              <a:t>Cu a treia întâlnire MUSTER din perioada 6-8 iulie, în centrul Franței, partenerii vor începe să redacteze cadrul și temele </a:t>
            </a:r>
            <a:r>
              <a:rPr lang="ro-RO" sz="2800" smtClean="0"/>
              <a:t>colaborării lor, </a:t>
            </a:r>
            <a:r>
              <a:rPr lang="ro-RO" sz="2800" dirty="0" smtClean="0"/>
              <a:t>ca o rețea,  pe baza intereselor  comune, care au reieșit din primele două întâlniri, în domeniile energiei sustenabile, adaptării la schimbările climatice și participării. Punctele comune și diferențele în promovarea unei dezvoltări integrate sustenabile, în orașele partenere, vor fi contextul de învățare de la orașul gazdă, Joué lès Tours, despre activitățile sale în favoarea unei economii circulare, prin inițiativa sa „de la fermă la consumator” și în favoarea unei mobilități sustenabile, cu „Loire pe bicicletă” și linia sa de tramvai.</a:t>
            </a:r>
          </a:p>
          <a:p>
            <a:pPr>
              <a:lnSpc>
                <a:spcPct val="120000"/>
              </a:lnSpc>
            </a:pPr>
            <a:r>
              <a:rPr lang="ro-RO" sz="2000" dirty="0" smtClean="0"/>
              <a:t> </a:t>
            </a:r>
          </a:p>
          <a:p>
            <a:pPr>
              <a:lnSpc>
                <a:spcPct val="120000"/>
              </a:lnSpc>
              <a:spcBef>
                <a:spcPts val="0"/>
              </a:spcBef>
            </a:pPr>
            <a:endParaRPr lang="en-GB" sz="1400" dirty="0"/>
          </a:p>
        </p:txBody>
      </p:sp>
      <p:pic>
        <p:nvPicPr>
          <p:cNvPr id="5" name="Immagine 4" descr="EN_logo_COM_2016_horizontal_HD.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33401" y="1010256"/>
            <a:ext cx="2940047" cy="1151919"/>
          </a:xfrm>
          <a:prstGeom prst="rect">
            <a:avLst/>
          </a:prstGeom>
          <a:noFill/>
        </p:spPr>
      </p:pic>
    </p:spTree>
    <p:extLst>
      <p:ext uri="{BB962C8B-B14F-4D97-AF65-F5344CB8AC3E}">
        <p14:creationId xmlns:p14="http://schemas.microsoft.com/office/powerpoint/2010/main" xmlns="" val="242536380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889</TotalTime>
  <Words>848</Words>
  <Application>Microsoft Office PowerPoint</Application>
  <PresentationFormat>Custom</PresentationFormat>
  <Paragraphs>49</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Tema di Office</vt:lpstr>
      <vt:lpstr> Evoluția MUSTER privind bunele practici și schimburile  dintre parteneri  </vt:lpstr>
      <vt:lpstr>CONVENȚIA  PRIMARILOR  PE  TEMA  ENERGIEI  ȘI CLIMEI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Maria Guerrieri</dc:creator>
  <cp:lastModifiedBy>Ioana</cp:lastModifiedBy>
  <cp:revision>96</cp:revision>
  <cp:lastPrinted>2016-05-23T14:44:25Z</cp:lastPrinted>
  <dcterms:created xsi:type="dcterms:W3CDTF">2015-12-02T13:33:46Z</dcterms:created>
  <dcterms:modified xsi:type="dcterms:W3CDTF">2016-06-17T06:59:04Z</dcterms:modified>
</cp:coreProperties>
</file>