
<file path=[Content_Types].xml><?xml version="1.0" encoding="utf-8"?>
<Types xmlns="http://schemas.openxmlformats.org/package/2006/content-types">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8" r:id="rId2"/>
    <p:sldId id="257" r:id="rId3"/>
  </p:sldIdLst>
  <p:sldSz cx="7562850" cy="10688638"/>
  <p:notesSz cx="6858000" cy="9144000"/>
  <p:defaultTextStyle>
    <a:defPPr>
      <a:defRPr lang="it-IT"/>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7">
          <p15:clr>
            <a:srgbClr val="A4A3A4"/>
          </p15:clr>
        </p15:guide>
        <p15:guide id="2" pos="2382">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0000"/>
    <a:srgbClr val="436B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3" autoAdjust="0"/>
    <p:restoredTop sz="86395" autoAdjust="0"/>
  </p:normalViewPr>
  <p:slideViewPr>
    <p:cSldViewPr snapToGrid="0" snapToObjects="1">
      <p:cViewPr>
        <p:scale>
          <a:sx n="100" d="100"/>
          <a:sy n="100" d="100"/>
        </p:scale>
        <p:origin x="-1758" y="3066"/>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5" d="100"/>
          <a:sy n="95" d="100"/>
        </p:scale>
        <p:origin x="3720"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154BB-B822-0C4E-9064-930C5403572A}" type="datetimeFigureOut">
              <a:rPr lang="it-IT" smtClean="0"/>
              <a:pPr/>
              <a:t>31/03/2017</a:t>
            </a:fld>
            <a:endParaRPr lang="it-IT"/>
          </a:p>
        </p:txBody>
      </p:sp>
      <p:sp>
        <p:nvSpPr>
          <p:cNvPr id="4" name="Segnaposto immagine diapositiva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06901-D32E-0348-BED3-917B33D06BD1}" type="slidenum">
              <a:rPr lang="it-IT" smtClean="0"/>
              <a:pPr/>
              <a:t>‹#›</a:t>
            </a:fld>
            <a:endParaRPr lang="it-IT"/>
          </a:p>
        </p:txBody>
      </p:sp>
    </p:spTree>
    <p:extLst>
      <p:ext uri="{BB962C8B-B14F-4D97-AF65-F5344CB8AC3E}">
        <p14:creationId xmlns="" xmlns:p14="http://schemas.microsoft.com/office/powerpoint/2010/main" val="98714067"/>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806901-D32E-0348-BED3-917B33D06BD1}" type="slidenum">
              <a:rPr lang="it-IT" smtClean="0"/>
              <a:pPr/>
              <a:t>2</a:t>
            </a:fld>
            <a:endParaRPr lang="it-IT"/>
          </a:p>
        </p:txBody>
      </p:sp>
    </p:spTree>
    <p:extLst>
      <p:ext uri="{BB962C8B-B14F-4D97-AF65-F5344CB8AC3E}">
        <p14:creationId xmlns="" xmlns:p14="http://schemas.microsoft.com/office/powerpoint/2010/main" val="1128127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
        <p:nvSpPr>
          <p:cNvPr id="8" name="Rectangle 64"/>
          <p:cNvSpPr>
            <a:spLocks noChangeArrowheads="1"/>
          </p:cNvSpPr>
          <p:nvPr userDrawn="1"/>
        </p:nvSpPr>
        <p:spPr bwMode="auto">
          <a:xfrm>
            <a:off x="2717800" y="-266319"/>
            <a:ext cx="7372394" cy="2047376"/>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pic>
        <p:nvPicPr>
          <p:cNvPr id="9" name="Immagine 8" descr="MacBook HD:Users:macbookpromaria:Desktop:muster_logo.jp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67955" y="88436"/>
            <a:ext cx="2160000" cy="1747045"/>
          </a:xfrm>
          <a:prstGeom prst="rect">
            <a:avLst/>
          </a:prstGeom>
          <a:noFill/>
          <a:ln>
            <a:noFill/>
          </a:ln>
        </p:spPr>
      </p:pic>
      <p:sp>
        <p:nvSpPr>
          <p:cNvPr id="10" name="Text Box 76"/>
          <p:cNvSpPr txBox="1">
            <a:spLocks noChangeArrowheads="1"/>
          </p:cNvSpPr>
          <p:nvPr userDrawn="1"/>
        </p:nvSpPr>
        <p:spPr bwMode="auto">
          <a:xfrm>
            <a:off x="2717800" y="488030"/>
            <a:ext cx="4692650" cy="875875"/>
          </a:xfrm>
          <a:prstGeom prst="rect">
            <a:avLst/>
          </a:prstGeom>
          <a:noFill/>
          <a:ln>
            <a:noFill/>
          </a:ln>
          <a:extLst>
            <a:ext uri="{FAA26D3D-D897-4be2-8F04-BA451C77F1D7}">
              <ma14:placeholderFlag xmlns="" xmlns:ma14="http://schemas.microsoft.com/office/mac/drawingml/2011/main"/>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104287" tIns="0" rIns="104287" bIns="0" anchor="t" anchorCtr="0" upright="1">
            <a:noAutofit/>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3600" dirty="0" err="1" smtClean="0">
                <a:solidFill>
                  <a:srgbClr val="FFFFFF"/>
                </a:solidFill>
                <a:latin typeface="Helvetica Neue"/>
                <a:ea typeface="メイリオ"/>
                <a:cs typeface="Helvetica Neue"/>
              </a:rPr>
              <a:t>Buletin</a:t>
            </a:r>
            <a:r>
              <a:rPr lang="en-US" sz="3600" dirty="0" smtClean="0">
                <a:solidFill>
                  <a:srgbClr val="FFFFFF"/>
                </a:solidFill>
                <a:latin typeface="Helvetica Neue"/>
                <a:ea typeface="メイリオ"/>
                <a:cs typeface="Helvetica Neue"/>
              </a:rPr>
              <a:t> </a:t>
            </a:r>
            <a:r>
              <a:rPr lang="en-US" sz="3600" dirty="0" err="1" smtClean="0">
                <a:solidFill>
                  <a:srgbClr val="FFFFFF"/>
                </a:solidFill>
                <a:latin typeface="Helvetica Neue"/>
                <a:ea typeface="メイリオ"/>
                <a:cs typeface="Helvetica Neue"/>
              </a:rPr>
              <a:t>informativ</a:t>
            </a:r>
            <a:r>
              <a:rPr lang="en-US" sz="3600" dirty="0" smtClean="0">
                <a:solidFill>
                  <a:srgbClr val="FFFFFF"/>
                </a:solidFill>
                <a:latin typeface="Helvetica Neue"/>
                <a:ea typeface="メイリオ"/>
                <a:cs typeface="Helvetica Neue"/>
              </a:rPr>
              <a:t> #. 4   </a:t>
            </a:r>
          </a:p>
          <a:p>
            <a:pPr algn="r"/>
            <a:endParaRPr lang="en-US" sz="3600" dirty="0">
              <a:solidFill>
                <a:srgbClr val="FFFFFF"/>
              </a:solidFill>
              <a:latin typeface="Helvetica Neue"/>
              <a:ea typeface="メイリオ"/>
              <a:cs typeface="Helvetica Neue"/>
            </a:endParaRPr>
          </a:p>
        </p:txBody>
      </p:sp>
      <p:sp>
        <p:nvSpPr>
          <p:cNvPr id="11" name="Titolo 1"/>
          <p:cNvSpPr>
            <a:spLocks noGrp="1"/>
          </p:cNvSpPr>
          <p:nvPr>
            <p:ph type="title"/>
          </p:nvPr>
        </p:nvSpPr>
        <p:spPr>
          <a:xfrm>
            <a:off x="378143" y="2312986"/>
            <a:ext cx="6806565" cy="636620"/>
          </a:xfrm>
        </p:spPr>
        <p:txBody>
          <a:bodyPr>
            <a:normAutofit/>
          </a:bodyPr>
          <a:lstStyle>
            <a:lvl1pPr>
              <a:defRPr sz="2600" b="0">
                <a:solidFill>
                  <a:srgbClr val="990000"/>
                </a:solidFill>
                <a:latin typeface="Helvetica Neue"/>
                <a:cs typeface="Helvetica Neue"/>
              </a:defRPr>
            </a:lvl1pPr>
          </a:lstStyle>
          <a:p>
            <a:r>
              <a:rPr lang="it-IT" dirty="0" smtClean="0"/>
              <a:t>Fare clic per modificare stile</a:t>
            </a:r>
            <a:endParaRPr lang="it-IT" dirty="0"/>
          </a:p>
        </p:txBody>
      </p:sp>
      <p:sp>
        <p:nvSpPr>
          <p:cNvPr id="12" name="Segnaposto contenuto 2"/>
          <p:cNvSpPr>
            <a:spLocks noGrp="1"/>
          </p:cNvSpPr>
          <p:nvPr>
            <p:ph sz="half" idx="1"/>
          </p:nvPr>
        </p:nvSpPr>
        <p:spPr>
          <a:xfrm>
            <a:off x="378142" y="3119270"/>
            <a:ext cx="3340259" cy="7172454"/>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
        <p:nvSpPr>
          <p:cNvPr id="13" name="Segnaposto contenuto 3"/>
          <p:cNvSpPr>
            <a:spLocks noGrp="1"/>
          </p:cNvSpPr>
          <p:nvPr>
            <p:ph sz="half" idx="2"/>
          </p:nvPr>
        </p:nvSpPr>
        <p:spPr>
          <a:xfrm>
            <a:off x="3844449" y="3119270"/>
            <a:ext cx="3340259" cy="7172454"/>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Tree>
    <p:extLst>
      <p:ext uri="{BB962C8B-B14F-4D97-AF65-F5344CB8AC3E}">
        <p14:creationId xmlns="" xmlns:p14="http://schemas.microsoft.com/office/powerpoint/2010/main" val="1978648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78142" y="484076"/>
            <a:ext cx="6806565" cy="636620"/>
          </a:xfrm>
        </p:spPr>
        <p:txBody>
          <a:bodyPr>
            <a:normAutofit/>
          </a:bodyPr>
          <a:lstStyle>
            <a:lvl1pPr>
              <a:defRPr sz="2600" b="0">
                <a:solidFill>
                  <a:srgbClr val="990000"/>
                </a:solidFill>
              </a:defRPr>
            </a:lvl1pPr>
          </a:lstStyle>
          <a:p>
            <a:r>
              <a:rPr lang="it-IT" dirty="0" smtClean="0"/>
              <a:t>Fare clic per modificare stile</a:t>
            </a:r>
            <a:endParaRPr lang="it-IT" dirty="0"/>
          </a:p>
        </p:txBody>
      </p:sp>
      <p:sp>
        <p:nvSpPr>
          <p:cNvPr id="3" name="Segnaposto contenuto 2"/>
          <p:cNvSpPr>
            <a:spLocks noGrp="1"/>
          </p:cNvSpPr>
          <p:nvPr>
            <p:ph sz="half" idx="1"/>
          </p:nvPr>
        </p:nvSpPr>
        <p:spPr>
          <a:xfrm>
            <a:off x="378142" y="1475583"/>
            <a:ext cx="3340259" cy="8816141"/>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44449" y="1475584"/>
            <a:ext cx="3340259" cy="8820000"/>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
        <p:nvSpPr>
          <p:cNvPr id="8"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 xmlns:p14="http://schemas.microsoft.com/office/powerpoint/2010/main" val="72009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78143" y="428041"/>
            <a:ext cx="6806565" cy="702259"/>
          </a:xfrm>
        </p:spPr>
        <p:txBody>
          <a:bodyPr>
            <a:normAutofit/>
          </a:bodyPr>
          <a:lstStyle>
            <a:lvl1pPr>
              <a:defRPr sz="3600"/>
            </a:lvl1pPr>
          </a:lstStyle>
          <a:p>
            <a:r>
              <a:rPr lang="it-IT" dirty="0" smtClean="0"/>
              <a:t>Fare clic per modificare stile</a:t>
            </a:r>
            <a:endParaRPr lang="it-IT" dirty="0"/>
          </a:p>
        </p:txBody>
      </p:sp>
      <p:sp>
        <p:nvSpPr>
          <p:cNvPr id="3" name="Segnaposto testo 2"/>
          <p:cNvSpPr>
            <a:spLocks noGrp="1"/>
          </p:cNvSpPr>
          <p:nvPr>
            <p:ph type="body" idx="1"/>
          </p:nvPr>
        </p:nvSpPr>
        <p:spPr>
          <a:xfrm>
            <a:off x="378143" y="1236873"/>
            <a:ext cx="3341572" cy="1214227"/>
          </a:xfrm>
        </p:spPr>
        <p:txBody>
          <a:bodyPr anchor="b">
            <a:noAutofit/>
          </a:bodyPr>
          <a:lstStyle>
            <a:lvl1pPr marL="0" indent="0">
              <a:buNone/>
              <a:defRPr sz="2600" b="0">
                <a:solidFill>
                  <a:srgbClr val="990000"/>
                </a:solidFill>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78143" y="2451100"/>
            <a:ext cx="3341572" cy="7797800"/>
          </a:xfrm>
        </p:spPr>
        <p:txBody>
          <a:bodyPr>
            <a:normAutofit/>
          </a:bodyPr>
          <a:lstStyle>
            <a:lvl1pPr>
              <a:defRPr sz="1300"/>
            </a:lvl1pPr>
            <a:lvl2pPr>
              <a:defRPr sz="1300"/>
            </a:lvl2pPr>
            <a:lvl3pPr>
              <a:defRPr sz="1300"/>
            </a:lvl3pPr>
            <a:lvl4pPr>
              <a:defRPr sz="1300"/>
            </a:lvl4pPr>
            <a:lvl5pPr>
              <a:defRPr sz="13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3841824" y="1236873"/>
            <a:ext cx="3342884" cy="1214227"/>
          </a:xfrm>
        </p:spPr>
        <p:txBody>
          <a:bodyPr anchor="b">
            <a:noAutofit/>
          </a:bodyPr>
          <a:lstStyle>
            <a:lvl1pPr marL="0" indent="0">
              <a:buNone/>
              <a:defRPr sz="2600" b="0">
                <a:solidFill>
                  <a:srgbClr val="990000"/>
                </a:solidFill>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3841824" y="2451100"/>
            <a:ext cx="3342884" cy="7797800"/>
          </a:xfrm>
        </p:spPr>
        <p:txBody>
          <a:bodyPr>
            <a:normAutofit/>
          </a:bodyPr>
          <a:lstStyle>
            <a:lvl1pPr>
              <a:defRPr sz="1300"/>
            </a:lvl1pPr>
            <a:lvl2pPr>
              <a:defRPr sz="1300"/>
            </a:lvl2pPr>
            <a:lvl3pPr>
              <a:defRPr sz="1300"/>
            </a:lvl3pPr>
            <a:lvl4pPr>
              <a:defRPr sz="1300"/>
            </a:lvl4pPr>
            <a:lvl5pPr>
              <a:defRPr sz="13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0"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 xmlns:p14="http://schemas.microsoft.com/office/powerpoint/2010/main" val="92172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78143" y="428041"/>
            <a:ext cx="6806565" cy="918159"/>
          </a:xfrm>
        </p:spPr>
        <p:txBody>
          <a:bodyPr>
            <a:normAutofit/>
          </a:bodyPr>
          <a:lstStyle>
            <a:lvl1pPr>
              <a:defRPr sz="3600">
                <a:solidFill>
                  <a:srgbClr val="990000"/>
                </a:solidFill>
              </a:defRPr>
            </a:lvl1pPr>
          </a:lstStyle>
          <a:p>
            <a:r>
              <a:rPr lang="it-IT" dirty="0" smtClean="0"/>
              <a:t>Fare clic per modificare stile</a:t>
            </a:r>
            <a:endParaRPr lang="it-IT" dirty="0"/>
          </a:p>
        </p:txBody>
      </p:sp>
      <p:sp>
        <p:nvSpPr>
          <p:cNvPr id="6"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 xmlns:p14="http://schemas.microsoft.com/office/powerpoint/2010/main" val="120490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 xmlns:p14="http://schemas.microsoft.com/office/powerpoint/2010/main" val="3462929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78143" y="428041"/>
            <a:ext cx="6806565" cy="1781440"/>
          </a:xfrm>
          <a:prstGeom prst="rect">
            <a:avLst/>
          </a:prstGeom>
        </p:spPr>
        <p:txBody>
          <a:bodyPr vert="horz" lIns="104287" tIns="52144" rIns="104287" bIns="52144"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378143" y="2494017"/>
            <a:ext cx="6806565" cy="7054007"/>
          </a:xfrm>
          <a:prstGeom prst="rect">
            <a:avLst/>
          </a:prstGeom>
        </p:spPr>
        <p:txBody>
          <a:bodyPr vert="horz" lIns="104287" tIns="52144" rIns="104287" bIns="52144" rtlCol="0">
            <a:normAutofit/>
          </a:bodyPr>
          <a:lstStyle/>
          <a:p>
            <a:pPr lvl="0"/>
            <a:r>
              <a:rPr lang="it-IT" dirty="0" smtClean="0"/>
              <a:t>Fare clic per modificare gli stili del testo dello schema</a:t>
            </a:r>
          </a:p>
        </p:txBody>
      </p:sp>
      <p:sp>
        <p:nvSpPr>
          <p:cNvPr id="6" name="Segnaposto numero diapositiva 5"/>
          <p:cNvSpPr>
            <a:spLocks noGrp="1"/>
          </p:cNvSpPr>
          <p:nvPr>
            <p:ph type="sldNum" sz="quarter" idx="4"/>
          </p:nvPr>
        </p:nvSpPr>
        <p:spPr>
          <a:xfrm>
            <a:off x="5420043" y="9906785"/>
            <a:ext cx="1764665" cy="569071"/>
          </a:xfrm>
          <a:prstGeom prst="rect">
            <a:avLst/>
          </a:prstGeom>
        </p:spPr>
        <p:txBody>
          <a:bodyPr vert="horz" lIns="104287" tIns="52144" rIns="104287" bIns="52144" rtlCol="0" anchor="ctr"/>
          <a:lstStyle>
            <a:lvl1pPr algn="r">
              <a:defRPr sz="1400">
                <a:solidFill>
                  <a:schemeClr val="tx1">
                    <a:tint val="75000"/>
                  </a:schemeClr>
                </a:solidFill>
              </a:defRPr>
            </a:lvl1pPr>
          </a:lstStyle>
          <a:p>
            <a:fld id="{F57CB58E-BFB5-0C44-A976-D13170BE5D0D}" type="slidenum">
              <a:rPr lang="it-IT" smtClean="0"/>
              <a:pPr/>
              <a:t>‹#›</a:t>
            </a:fld>
            <a:endParaRPr lang="it-IT"/>
          </a:p>
        </p:txBody>
      </p:sp>
    </p:spTree>
    <p:extLst>
      <p:ext uri="{BB962C8B-B14F-4D97-AF65-F5344CB8AC3E}">
        <p14:creationId xmlns="" xmlns:p14="http://schemas.microsoft.com/office/powerpoint/2010/main" val="38856600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xStyles>
    <p:titleStyle>
      <a:lvl1pPr algn="ctr" defTabSz="521437" rtl="0" eaLnBrk="1" latinLnBrk="0" hangingPunct="1">
        <a:spcBef>
          <a:spcPct val="0"/>
        </a:spcBef>
        <a:buNone/>
        <a:defRPr sz="5000" kern="1200">
          <a:solidFill>
            <a:schemeClr val="tx1"/>
          </a:solidFill>
          <a:latin typeface="Helvetica Neue"/>
          <a:ea typeface="+mj-ea"/>
          <a:cs typeface="Helvetica Neue"/>
        </a:defRPr>
      </a:lvl1pPr>
    </p:titleStyle>
    <p:bodyStyle>
      <a:lvl1pPr marL="0" indent="0" algn="l" defTabSz="521437" rtl="0" eaLnBrk="1" latinLnBrk="0" hangingPunct="1">
        <a:spcBef>
          <a:spcPct val="20000"/>
        </a:spcBef>
        <a:buFont typeface="Arial"/>
        <a:buNone/>
        <a:defRPr sz="1200" kern="1200">
          <a:solidFill>
            <a:schemeClr val="tx1"/>
          </a:solidFill>
          <a:latin typeface="Helvetica Neue"/>
          <a:ea typeface="+mn-ea"/>
          <a:cs typeface="Helvetica Neue"/>
        </a:defRPr>
      </a:lvl1pPr>
      <a:lvl2pPr marL="847334" indent="-32589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2pPr>
      <a:lvl3pPr marL="1303592" indent="-26071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3pPr>
      <a:lvl4pPr marL="1825028" indent="-26071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4pPr>
      <a:lvl5pPr marL="2346465" indent="-26071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it-IT"/>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62266" y="2005722"/>
            <a:ext cx="6806565" cy="636620"/>
          </a:xfrm>
        </p:spPr>
        <p:txBody>
          <a:bodyPr>
            <a:noAutofit/>
          </a:bodyPr>
          <a:lstStyle/>
          <a:p>
            <a:r>
              <a:rPr lang="ro-RO" sz="2000" b="1" dirty="0" smtClean="0"/>
              <a:t>CONTINUITATEA REŢELEI MUSTER</a:t>
            </a:r>
            <a:endParaRPr lang="ro-RO" sz="2000" dirty="0"/>
          </a:p>
        </p:txBody>
      </p:sp>
      <p:sp>
        <p:nvSpPr>
          <p:cNvPr id="5" name="Segnaposto contenuto 4"/>
          <p:cNvSpPr>
            <a:spLocks noGrp="1"/>
          </p:cNvSpPr>
          <p:nvPr>
            <p:ph sz="half" idx="1"/>
          </p:nvPr>
        </p:nvSpPr>
        <p:spPr>
          <a:xfrm>
            <a:off x="362266" y="7759699"/>
            <a:ext cx="6893667" cy="2784475"/>
          </a:xfrm>
        </p:spPr>
        <p:txBody>
          <a:bodyPr numCol="2" spcCol="180000">
            <a:noAutofit/>
          </a:bodyPr>
          <a:lstStyle/>
          <a:p>
            <a:pPr algn="just">
              <a:spcBef>
                <a:spcPts val="0"/>
              </a:spcBef>
            </a:pPr>
            <a:r>
              <a:rPr lang="ro-RO" sz="1100" dirty="0" smtClean="0"/>
              <a:t>O altă temă centrală a întâlnirii a fost transferul de bune practici cu privire la dezvoltarea economică inovativă a teritoriului. Cele doua companii, vizitate de grup, constituie un punct de referinţă pentru colaborarea sector public-sector privat, inovaţie şi calitate, bucurându-se de atenţie considerabilă la nivel internaţional, drept exemple de referinţă în domeniul lor de activitate. </a:t>
            </a:r>
          </a:p>
          <a:p>
            <a:pPr algn="just">
              <a:spcBef>
                <a:spcPts val="0"/>
              </a:spcBef>
            </a:pPr>
            <a:r>
              <a:rPr lang="ro-RO" sz="1100" dirty="0" smtClean="0"/>
              <a:t>Prima vizită a avut loc la compania Ponti Engineering, care produce utilaje de împachetare pentru poşta personalizată. Compania deţine numeroase patente, având drept clienţi doi giganţi ai comerţului on-line, Amazon şi Alibaba. În plus, Ponti Engineering este o organizaţie de cercetare, capabilă de cercetare de bază, cercetare industrială</a:t>
            </a:r>
            <a:endParaRPr lang="en-US" sz="1100" dirty="0" smtClean="0"/>
          </a:p>
          <a:p>
            <a:pPr algn="just">
              <a:spcBef>
                <a:spcPts val="0"/>
              </a:spcBef>
            </a:pPr>
            <a:endParaRPr lang="en-US" sz="1100" dirty="0" smtClean="0"/>
          </a:p>
          <a:p>
            <a:pPr algn="just">
              <a:spcBef>
                <a:spcPts val="0"/>
              </a:spcBef>
            </a:pPr>
            <a:r>
              <a:rPr lang="ro-RO" sz="1100" dirty="0" smtClean="0"/>
              <a:t> şi dezvoltare experimentală, diseminand rezultatele prin intermediul învăţământului, publicaţiilor şi al transferului de tehnologie. </a:t>
            </a:r>
          </a:p>
          <a:p>
            <a:pPr algn="just">
              <a:spcBef>
                <a:spcPts val="0"/>
              </a:spcBef>
            </a:pPr>
            <a:r>
              <a:rPr lang="ro-RO" sz="1100" dirty="0" smtClean="0"/>
              <a:t>Cea de a doua vizită a avut loc la compania Bottega Tifernate, o companie care exploatează tehnici antice de pictură, în vederea reproducerii fidele a unor opere de artă din orice perioadă  istorică, punând la un loc tehnologia digitală avansată şi utilizarea unor materiale folosite pentru crearea originalului.</a:t>
            </a:r>
          </a:p>
          <a:p>
            <a:pPr algn="just">
              <a:spcBef>
                <a:spcPts val="0"/>
              </a:spcBef>
            </a:pPr>
            <a:r>
              <a:rPr lang="ro-RO" sz="1100" dirty="0" smtClean="0"/>
              <a:t>Profesionalismul companiei Tifernate Bottega este cerut de  cele mai importante muzee din lume, atunci cand nu pot sau nu vor sa expună originalul: Muzeul Britanic, Luvru, Muzeul Metropolitan din New York, au beneficiat de reproducerile sale.</a:t>
            </a:r>
          </a:p>
          <a:p>
            <a:pPr algn="just">
              <a:spcBef>
                <a:spcPts val="0"/>
              </a:spcBef>
            </a:pPr>
            <a:endParaRPr lang="en-GB" sz="1100" dirty="0" smtClean="0"/>
          </a:p>
        </p:txBody>
      </p:sp>
      <p:sp>
        <p:nvSpPr>
          <p:cNvPr id="2" name="CasellaDiTesto 1"/>
          <p:cNvSpPr txBox="1"/>
          <p:nvPr/>
        </p:nvSpPr>
        <p:spPr>
          <a:xfrm>
            <a:off x="508000" y="3314700"/>
            <a:ext cx="6515100" cy="415498"/>
          </a:xfrm>
          <a:prstGeom prst="rect">
            <a:avLst/>
          </a:prstGeom>
          <a:noFill/>
        </p:spPr>
        <p:txBody>
          <a:bodyPr wrap="square" rtlCol="0">
            <a:spAutoFit/>
          </a:bodyPr>
          <a:lstStyle/>
          <a:p>
            <a:endParaRPr lang="it-IT" dirty="0"/>
          </a:p>
        </p:txBody>
      </p:sp>
      <p:sp>
        <p:nvSpPr>
          <p:cNvPr id="6" name="Rettangolo 5"/>
          <p:cNvSpPr/>
          <p:nvPr/>
        </p:nvSpPr>
        <p:spPr>
          <a:xfrm>
            <a:off x="405817" y="2583730"/>
            <a:ext cx="6806565" cy="2800767"/>
          </a:xfrm>
          <a:prstGeom prst="rect">
            <a:avLst/>
          </a:prstGeom>
        </p:spPr>
        <p:txBody>
          <a:bodyPr wrap="square">
            <a:spAutoFit/>
          </a:bodyPr>
          <a:lstStyle/>
          <a:p>
            <a:pPr algn="just"/>
            <a:r>
              <a:rPr lang="ro-RO" sz="1100" dirty="0" smtClean="0"/>
              <a:t> </a:t>
            </a:r>
            <a:r>
              <a:rPr lang="ro-RO" sz="1100" dirty="0" smtClean="0">
                <a:latin typeface="Helvetica Neue"/>
              </a:rPr>
              <a:t>În penultima sa rundă, participanţii reţelei MUSTER s-au întâlnit, în perioada 26-28 ianuarie 2017, în oraşul Citta di Castello, pentru a discuta posibile dezvoltări pe care proiectul le-ar putea urma, în ideea sprijinului reciproc între parteneri, pentru o dezvoltare locală integrată şi sustenabilă. Sesiunea a fost deschisă în data de 26 ianuarie, de către vice-primarul pe probleme de dezvoltare economică, comerţ şi turism, al oraşului Citta di Castello, Ricardo Carletti, care a reiterat importanţa continuării cooperării dintre oraşele partenere, pentru schimbul de bune practici, în vederea unei dezvoltări inteligente şi sustenabile. De fapt, cele cinci oraşe, în ciuda diferenţelor dintre ele, prezintă o serie de similarităţi, mai ales în ceea ce priveste problemele cu care municipalităţile se confruntă în vederea atingerii obiectivului propus de Comisia Europeană, şi anume,  sustenabilitatea  integrată. În prima şedinţă, care a avut loc vineri, 27 ianuarie, participanţii au prezentat proiectele europene de care au beneficiat în ultimii ani şi care au adus contribuţii semnificative la calitatea vieţii din oraşele lor. Pe baza acestor experienţe anterioare, discuţia s-a concentrat asupra aşteptărilor partenerilor, cu privire la tipul de probleme pe care o posibilă colaborare viitoare ar putea să se bazeze, ceea ce va da continuitate şi durabilitate reţelei. Toate delegaţiile au căzut de acord asupra utilităţii schimbului orientat pe practici, în vederea transferului, cu deosebită atenţie, către participarea cetăţenilor şi implicarea factorilor de decizie.</a:t>
            </a:r>
          </a:p>
          <a:p>
            <a:pPr algn="just"/>
            <a:r>
              <a:rPr lang="en-GB" sz="1100" dirty="0" smtClean="0">
                <a:latin typeface="Helvetica Neue"/>
                <a:cs typeface="Helvetica Neue"/>
              </a:rPr>
              <a:t>.</a:t>
            </a:r>
            <a:endParaRPr lang="en-GB" sz="1100" dirty="0">
              <a:latin typeface="Helvetica Neue"/>
              <a:cs typeface="Helvetica Neue"/>
            </a:endParaRPr>
          </a:p>
        </p:txBody>
      </p:sp>
      <p:sp>
        <p:nvSpPr>
          <p:cNvPr id="8" name="Titolo 1"/>
          <p:cNvSpPr txBox="1">
            <a:spLocks/>
          </p:cNvSpPr>
          <p:nvPr/>
        </p:nvSpPr>
        <p:spPr>
          <a:xfrm>
            <a:off x="405817" y="7321474"/>
            <a:ext cx="6806565" cy="525780"/>
          </a:xfrm>
          <a:prstGeom prst="rect">
            <a:avLst/>
          </a:prstGeom>
          <a:noFill/>
        </p:spPr>
        <p:txBody>
          <a:bodyPr vert="horz" lIns="104287" tIns="52144" rIns="104287" bIns="52144" rtlCol="0" anchor="ctr">
            <a:noAutofit/>
          </a:bodyPr>
          <a:lstStyle>
            <a:lvl1pPr algn="ctr" defTabSz="521437" rtl="0" eaLnBrk="1" latinLnBrk="0" hangingPunct="1">
              <a:spcBef>
                <a:spcPct val="0"/>
              </a:spcBef>
              <a:buNone/>
              <a:defRPr sz="2600" b="0" kern="1200">
                <a:solidFill>
                  <a:srgbClr val="990000"/>
                </a:solidFill>
                <a:latin typeface="Helvetica Neue"/>
                <a:ea typeface="+mj-ea"/>
                <a:cs typeface="Helvetica Neue"/>
              </a:defRPr>
            </a:lvl1pPr>
          </a:lstStyle>
          <a:p>
            <a:pPr algn="just"/>
            <a:r>
              <a:rPr lang="ro-RO" sz="1500" dirty="0" smtClean="0"/>
              <a:t>Colaborare şi participare în vederea unei inovaţii inteligente: două cazuri de excelenţă</a:t>
            </a:r>
          </a:p>
        </p:txBody>
      </p:sp>
      <p:pic>
        <p:nvPicPr>
          <p:cNvPr id="3" name="Immagin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8000" y="5215732"/>
            <a:ext cx="3168650" cy="2105742"/>
          </a:xfrm>
          <a:prstGeom prst="rect">
            <a:avLst/>
          </a:prstGeom>
        </p:spPr>
      </p:pic>
      <p:pic>
        <p:nvPicPr>
          <p:cNvPr id="7" name="Immagin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24190" y="5229154"/>
            <a:ext cx="3168000" cy="2105741"/>
          </a:xfrm>
          <a:prstGeom prst="rect">
            <a:avLst/>
          </a:prstGeom>
        </p:spPr>
      </p:pic>
    </p:spTree>
    <p:extLst>
      <p:ext uri="{BB962C8B-B14F-4D97-AF65-F5344CB8AC3E}">
        <p14:creationId xmlns="" xmlns:p14="http://schemas.microsoft.com/office/powerpoint/2010/main" val="293696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8142" y="680720"/>
            <a:ext cx="6949758" cy="525780"/>
          </a:xfrm>
          <a:noFill/>
        </p:spPr>
        <p:txBody>
          <a:bodyPr>
            <a:noAutofit/>
          </a:bodyPr>
          <a:lstStyle/>
          <a:p>
            <a:pPr algn="l"/>
            <a:r>
              <a:rPr lang="ro-RO" sz="1600" dirty="0" smtClean="0"/>
              <a:t>Localizarea Obiectivelor Dezvoltării Sustenabile: cercetarea elevilor de la liceul Pliny </a:t>
            </a:r>
            <a:r>
              <a:rPr lang="ro-RO" sz="1600" smtClean="0"/>
              <a:t>the Younger</a:t>
            </a:r>
            <a:r>
              <a:rPr lang="ro-RO" sz="1600" dirty="0" smtClean="0"/>
              <a:t/>
            </a:r>
            <a:br>
              <a:rPr lang="ro-RO" sz="1600" dirty="0" smtClean="0"/>
            </a:br>
            <a:endParaRPr lang="en-GB" sz="1600" dirty="0"/>
          </a:p>
        </p:txBody>
      </p:sp>
      <p:sp>
        <p:nvSpPr>
          <p:cNvPr id="8" name="Segnaposto contenuto 7"/>
          <p:cNvSpPr>
            <a:spLocks noGrp="1"/>
          </p:cNvSpPr>
          <p:nvPr>
            <p:ph sz="half" idx="1"/>
          </p:nvPr>
        </p:nvSpPr>
        <p:spPr>
          <a:xfrm>
            <a:off x="381201" y="1206500"/>
            <a:ext cx="3337200" cy="5432425"/>
          </a:xfrm>
          <a:noFill/>
        </p:spPr>
        <p:txBody>
          <a:bodyPr numCol="1" spcCol="180000">
            <a:noAutofit/>
          </a:bodyPr>
          <a:lstStyle/>
          <a:p>
            <a:pPr algn="just">
              <a:spcBef>
                <a:spcPts val="0"/>
              </a:spcBef>
            </a:pPr>
            <a:r>
              <a:rPr lang="ro-RO" sz="1050" dirty="0" smtClean="0"/>
              <a:t>În contextul proiectului MUSTER, Agenţia Utopiilor Practice a propus un proiect de contextualizare a Obiectivelor Dezvoltării Sustenabile, asa cum a fost planificat în cadrul proiectului Agenda 2030, adoptată, în septembrie 2015, de către Naţiunile Unite, făcând în mod special referire la obiectivele 7 şi 12; proiectul s-a adresat unui număr de două clase din licee ale oraşului Citta di Castello şi profesorilor acestora. Obiectivul 7 urmăreşte să se asigure că toată lumea are acces la energie modernă, sustenabilă, de incredere şi la un preţ accesibil: un preţ accesibil, pentru a combate sărăcia la nivelul energiei;de încredere, în vederea unei furnizări sigure;sustenabilă, pentru a diminua schimbările climatice;şi modernă,pentru a asigura utilizarea eficientă a resurselor primare şi sănătatea utilizatorilor. Obiectivul 12, asigurarea producerii şi consumului sustenabil, vizează o modalitate de producţie şi consum care să reducă în mod dramatic efectul producătorilor şi consumatorilor asupra biosferei, în interesul unei utilizari raţionale a resurselor, pentru a proteja mediile naturale- cum ar fi padurile tropicale</a:t>
            </a:r>
            <a:r>
              <a:rPr lang="en-US" sz="1050" dirty="0" smtClean="0"/>
              <a:t>-</a:t>
            </a:r>
            <a:r>
              <a:rPr lang="ro-RO" sz="1050" dirty="0" smtClean="0"/>
              <a:t> pentru a proteja clima, dar şi în vederea unui stil de viaţă mai sanătos şi satisfăcător. Este vorba de un proiect de educaţie în ceea ce priveste mediul, care a încercat să concretizeze aceste obiective pentru elevi, prin cercetarea pe care aceştia au facut-o asupra vieţii de zi cu zi. Elevii au desfăşurat interviuri cu alţi elevi, părinţi, oameni de afaceri, întreprinzători, politicieni şi experţi, pentru a întelege în ce măsură activităţile zilnice în domeniul producţiei şi consumului au legatură cu. obiectivele 7 si 12. Rezultatele acestor cercetari, au </a:t>
            </a:r>
          </a:p>
          <a:p>
            <a:pPr algn="just">
              <a:spcBef>
                <a:spcPts val="0"/>
              </a:spcBef>
            </a:pPr>
            <a:endParaRPr lang="it-IT" sz="1050" dirty="0"/>
          </a:p>
        </p:txBody>
      </p:sp>
      <p:sp>
        <p:nvSpPr>
          <p:cNvPr id="6" name="Segnaposto contenuto 5"/>
          <p:cNvSpPr>
            <a:spLocks noGrp="1"/>
          </p:cNvSpPr>
          <p:nvPr>
            <p:ph sz="half" idx="2"/>
          </p:nvPr>
        </p:nvSpPr>
        <p:spPr>
          <a:xfrm>
            <a:off x="402202" y="7219950"/>
            <a:ext cx="6806566" cy="1438274"/>
          </a:xfrm>
        </p:spPr>
        <p:txBody>
          <a:bodyPr>
            <a:normAutofit/>
          </a:bodyPr>
          <a:lstStyle/>
          <a:p>
            <a:pPr algn="just"/>
            <a:r>
              <a:rPr lang="ro-RO" sz="1100" dirty="0" smtClean="0"/>
              <a:t>Cea de a cincea - şi ultima -  întalnire</a:t>
            </a:r>
            <a:r>
              <a:rPr lang="en-US" sz="1100" dirty="0" smtClean="0"/>
              <a:t>,</a:t>
            </a:r>
            <a:r>
              <a:rPr lang="ro-RO" sz="1100" dirty="0" smtClean="0"/>
              <a:t> în cadrul proiectului MUSTER, va avea loc în oraşul Smolyan, în Bulgaria, în perioada 22-24 iunie 2017. Oraşul se află în partea de sud a ţării, în apropierea graniţei cu Grecia. Această întâlnire finală va sumariza rezultatele obţinute în ultimii doi ani şi va pune în discuţie urmatorii pasi în vederea păstrării reţelei stabilite prin MUSTER. În acelaşi timp, se va publica o antologie de bune practici în cele cinci oraşe partenere prezentate şi vizitate pe parcursul proiectului MUSTER; de asemenea, se va semna un Memorandum de Întelegere cu privire la o colaborare</a:t>
            </a:r>
            <a:r>
              <a:rPr lang="en-US" sz="1100" dirty="0" smtClean="0"/>
              <a:t> </a:t>
            </a:r>
            <a:r>
              <a:rPr lang="ro-RO" sz="1100" dirty="0" smtClean="0"/>
              <a:t>viitoare.</a:t>
            </a:r>
            <a:endParaRPr lang="ro-RO" sz="1100" dirty="0"/>
          </a:p>
        </p:txBody>
      </p:sp>
      <p:sp>
        <p:nvSpPr>
          <p:cNvPr id="11" name="Titolo 1"/>
          <p:cNvSpPr txBox="1">
            <a:spLocks/>
          </p:cNvSpPr>
          <p:nvPr/>
        </p:nvSpPr>
        <p:spPr>
          <a:xfrm>
            <a:off x="402203" y="6324601"/>
            <a:ext cx="6806565" cy="1504950"/>
          </a:xfrm>
          <a:prstGeom prst="rect">
            <a:avLst/>
          </a:prstGeom>
          <a:noFill/>
        </p:spPr>
        <p:txBody>
          <a:bodyPr vert="horz" lIns="104287" tIns="52144" rIns="104287" bIns="52144" rtlCol="0" anchor="ctr">
            <a:normAutofit/>
          </a:bodyPr>
          <a:lstStyle>
            <a:lvl1pPr algn="ctr" defTabSz="521437" rtl="0" eaLnBrk="1" latinLnBrk="0" hangingPunct="1">
              <a:spcBef>
                <a:spcPct val="0"/>
              </a:spcBef>
              <a:buNone/>
              <a:defRPr sz="2600" b="0" kern="1200">
                <a:solidFill>
                  <a:srgbClr val="990000"/>
                </a:solidFill>
                <a:latin typeface="Helvetica Neue"/>
                <a:ea typeface="+mj-ea"/>
                <a:cs typeface="Helvetica Neue"/>
              </a:defRPr>
            </a:lvl1pPr>
          </a:lstStyle>
          <a:p>
            <a:pPr algn="l"/>
            <a:r>
              <a:rPr lang="ro-RO" sz="1600" dirty="0" smtClean="0"/>
              <a:t>Cea de a cincea întâlnire MUSTER din Smolyan, Bulgaria</a:t>
            </a:r>
          </a:p>
          <a:p>
            <a:pPr algn="l"/>
            <a:endParaRPr lang="en-GB" sz="1600" dirty="0"/>
          </a:p>
        </p:txBody>
      </p:sp>
      <p:sp>
        <p:nvSpPr>
          <p:cNvPr id="17" name="Segnaposto contenuto 7"/>
          <p:cNvSpPr txBox="1">
            <a:spLocks/>
          </p:cNvSpPr>
          <p:nvPr/>
        </p:nvSpPr>
        <p:spPr>
          <a:xfrm>
            <a:off x="3844449" y="1209675"/>
            <a:ext cx="3337200" cy="3143250"/>
          </a:xfrm>
          <a:prstGeom prst="rect">
            <a:avLst/>
          </a:prstGeom>
          <a:noFill/>
        </p:spPr>
        <p:txBody>
          <a:bodyPr vert="horz" lIns="104287" tIns="52144" rIns="104287" bIns="52144" numCol="1" spcCol="180000" rtlCol="0">
            <a:noAutofit/>
          </a:bodyPr>
          <a:lstStyle>
            <a:lvl1pPr marL="0" indent="0" algn="l" defTabSz="521437" rtl="0" eaLnBrk="1" latinLnBrk="0" hangingPunct="1">
              <a:spcBef>
                <a:spcPct val="20000"/>
              </a:spcBef>
              <a:buFont typeface="Arial"/>
              <a:buNone/>
              <a:defRPr sz="1300" kern="1200">
                <a:solidFill>
                  <a:schemeClr val="tx1"/>
                </a:solidFill>
                <a:latin typeface="Helvetica Neue"/>
                <a:ea typeface="+mn-ea"/>
                <a:cs typeface="Helvetica Neue"/>
              </a:defRPr>
            </a:lvl1pPr>
            <a:lvl2pPr marL="847334" indent="-325898" algn="l" defTabSz="521437" rtl="0" eaLnBrk="1" latinLnBrk="0" hangingPunct="1">
              <a:spcBef>
                <a:spcPct val="20000"/>
              </a:spcBef>
              <a:buFont typeface="Arial"/>
              <a:buChar char="–"/>
              <a:defRPr sz="1300" kern="1200">
                <a:solidFill>
                  <a:schemeClr val="tx1"/>
                </a:solidFill>
                <a:latin typeface="Helvetica Neue"/>
                <a:ea typeface="+mn-ea"/>
                <a:cs typeface="Helvetica Neue"/>
              </a:defRPr>
            </a:lvl2pPr>
            <a:lvl3pPr marL="1303592" indent="-260718" algn="l" defTabSz="521437" rtl="0" eaLnBrk="1" latinLnBrk="0" hangingPunct="1">
              <a:spcBef>
                <a:spcPct val="20000"/>
              </a:spcBef>
              <a:buFont typeface="Arial"/>
              <a:buChar char="•"/>
              <a:defRPr sz="1300" kern="1200">
                <a:solidFill>
                  <a:schemeClr val="tx1"/>
                </a:solidFill>
                <a:latin typeface="Helvetica Neue"/>
                <a:ea typeface="+mn-ea"/>
                <a:cs typeface="Helvetica Neue"/>
              </a:defRPr>
            </a:lvl3pPr>
            <a:lvl4pPr marL="1825028" indent="-260718" algn="l" defTabSz="521437" rtl="0" eaLnBrk="1" latinLnBrk="0" hangingPunct="1">
              <a:spcBef>
                <a:spcPct val="20000"/>
              </a:spcBef>
              <a:buFont typeface="Arial"/>
              <a:buChar char="–"/>
              <a:defRPr sz="1300" kern="1200">
                <a:solidFill>
                  <a:schemeClr val="tx1"/>
                </a:solidFill>
                <a:latin typeface="Helvetica Neue"/>
                <a:ea typeface="+mn-ea"/>
                <a:cs typeface="Helvetica Neue"/>
              </a:defRPr>
            </a:lvl4pPr>
            <a:lvl5pPr marL="2346465" indent="-260718" algn="l" defTabSz="521437" rtl="0" eaLnBrk="1" latinLnBrk="0" hangingPunct="1">
              <a:spcBef>
                <a:spcPct val="20000"/>
              </a:spcBef>
              <a:buFont typeface="Arial"/>
              <a:buChar char="»"/>
              <a:defRPr sz="1300" kern="1200">
                <a:solidFill>
                  <a:schemeClr val="tx1"/>
                </a:solidFill>
                <a:latin typeface="Helvetica Neue"/>
                <a:ea typeface="+mn-ea"/>
                <a:cs typeface="Helvetica Neue"/>
              </a:defRPr>
            </a:lvl5pPr>
            <a:lvl6pPr marL="2867901" indent="-260718" algn="l" defTabSz="521437" rtl="0" eaLnBrk="1" latinLnBrk="0" hangingPunct="1">
              <a:spcBef>
                <a:spcPct val="20000"/>
              </a:spcBef>
              <a:buFont typeface="Arial"/>
              <a:buChar char="•"/>
              <a:defRPr sz="21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1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1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100" kern="1200">
                <a:solidFill>
                  <a:schemeClr val="tx1"/>
                </a:solidFill>
                <a:latin typeface="+mn-lt"/>
                <a:ea typeface="+mn-ea"/>
                <a:cs typeface="+mn-cs"/>
              </a:defRPr>
            </a:lvl9pPr>
          </a:lstStyle>
          <a:p>
            <a:pPr algn="just"/>
            <a:r>
              <a:rPr lang="ro-RO" sz="1050" dirty="0" smtClean="0"/>
              <a:t>fost prezentate delegaţiilor MUSTER,</a:t>
            </a:r>
            <a:r>
              <a:rPr lang="en-US" sz="1050" dirty="0" smtClean="0"/>
              <a:t> </a:t>
            </a:r>
            <a:r>
              <a:rPr lang="ro-RO" sz="1050" dirty="0" smtClean="0"/>
              <a:t>prin intermediul a două  prezentări Power Point, în dimineaţa zilei de 28 ianuarie </a:t>
            </a:r>
            <a:endParaRPr lang="en-US" sz="1050" dirty="0" smtClean="0"/>
          </a:p>
          <a:p>
            <a:pPr algn="just"/>
            <a:r>
              <a:rPr lang="ro-RO" sz="1050" dirty="0" smtClean="0"/>
              <a:t>În cea de a doua parte a evenimentului, partenerilor le-au fost adresate două intrebari de către elevi: Ce se face în teritoriul dumneavoastră în favoarea energiei regenerabile? Ce tipuri de activităţi se desfăşoară în oraşul dumneavoastră, sub aspectul educaţiei cu privire la mediu, comparabil cu ceea ce am prezentat noi</a:t>
            </a:r>
            <a:r>
              <a:rPr lang="en-US" sz="1050" dirty="0" smtClean="0"/>
              <a:t>, </a:t>
            </a:r>
            <a:r>
              <a:rPr lang="ro-RO" sz="1050" dirty="0" smtClean="0"/>
              <a:t>în</a:t>
            </a:r>
            <a:r>
              <a:rPr lang="en-US" sz="1050" dirty="0" smtClean="0"/>
              <a:t> </a:t>
            </a:r>
            <a:r>
              <a:rPr lang="ro-RO" sz="1050" dirty="0" smtClean="0"/>
              <a:t>această dimineaţă</a:t>
            </a:r>
            <a:r>
              <a:rPr lang="en-US" sz="1050" dirty="0" smtClean="0"/>
              <a:t>?</a:t>
            </a:r>
            <a:endParaRPr lang="ro-RO" sz="1050" dirty="0" smtClean="0"/>
          </a:p>
          <a:p>
            <a:pPr algn="just"/>
            <a:r>
              <a:rPr lang="ro-RO" sz="1050" dirty="0" smtClean="0"/>
              <a:t>Fiecare reprezentant, a răspuns la aceste două întrebări, făcând referire la situaţia din ţara lor. Scopul acestei colaborări cu elevii a fost acela de face legătura între chestiuni generale ale crizei ecologice (climă, biodiversitate, deşeuri, poluare) şi viaţa şi lumea tinerilor, prin intermediul cercetării, şi interviuri prezentate într-o întâlnire cu alte realităţi europene.   </a:t>
            </a:r>
          </a:p>
          <a:p>
            <a:pPr algn="just"/>
            <a:endParaRPr lang="en-GB" sz="1100" dirty="0"/>
          </a:p>
        </p:txBody>
      </p:sp>
      <p:grpSp>
        <p:nvGrpSpPr>
          <p:cNvPr id="14" name="Gruppo 13"/>
          <p:cNvGrpSpPr/>
          <p:nvPr/>
        </p:nvGrpSpPr>
        <p:grpSpPr>
          <a:xfrm>
            <a:off x="378142" y="8484000"/>
            <a:ext cx="6806566" cy="1785104"/>
            <a:chOff x="378142" y="8560200"/>
            <a:chExt cx="6806566" cy="1785104"/>
          </a:xfrm>
        </p:grpSpPr>
        <p:sp>
          <p:nvSpPr>
            <p:cNvPr id="19" name="CasellaDiTesto 18"/>
            <p:cNvSpPr txBox="1"/>
            <p:nvPr/>
          </p:nvSpPr>
          <p:spPr>
            <a:xfrm>
              <a:off x="378142" y="8560200"/>
              <a:ext cx="6806566" cy="1785104"/>
            </a:xfrm>
            <a:prstGeom prst="rect">
              <a:avLst/>
            </a:prstGeom>
            <a:solidFill>
              <a:schemeClr val="bg1">
                <a:lumMod val="85000"/>
              </a:schemeClr>
            </a:solidFill>
          </p:spPr>
          <p:txBody>
            <a:bodyPr wrap="square" numCol="1" spcCol="144000" rtlCol="0">
              <a:spAutoFit/>
            </a:bodyPr>
            <a:lstStyle/>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a:latin typeface="Helvetica Neue"/>
                <a:cs typeface="Helvetica Neue"/>
              </a:endParaRPr>
            </a:p>
          </p:txBody>
        </p:sp>
        <p:sp>
          <p:nvSpPr>
            <p:cNvPr id="20" name="CasellaDiTesto 19"/>
            <p:cNvSpPr txBox="1"/>
            <p:nvPr/>
          </p:nvSpPr>
          <p:spPr>
            <a:xfrm>
              <a:off x="3844449" y="9363080"/>
              <a:ext cx="3340259" cy="646331"/>
            </a:xfrm>
            <a:prstGeom prst="rect">
              <a:avLst/>
            </a:prstGeom>
            <a:solidFill>
              <a:schemeClr val="bg1">
                <a:lumMod val="85000"/>
              </a:schemeClr>
            </a:solidFill>
          </p:spPr>
          <p:txBody>
            <a:bodyPr wrap="square" numCol="1" spcCol="144000" rtlCol="0">
              <a:spAutoFit/>
            </a:bodyPr>
            <a:lstStyle/>
            <a:p>
              <a:pPr algn="just"/>
              <a:r>
                <a:rPr lang="ro-RO" sz="900" dirty="0" smtClean="0">
                  <a:latin typeface="Helvetica Neue"/>
                  <a:ea typeface="Helvetica Neue"/>
                  <a:cs typeface="Helvetica Neue"/>
                </a:rPr>
                <a:t>Autorii sunt singurii responsabili pentru conţinutul acestei publicaţii</a:t>
              </a:r>
              <a:r>
                <a:rPr lang="en-GB" sz="900" dirty="0" smtClean="0">
                  <a:latin typeface="Helvetica Neue"/>
                  <a:ea typeface="Helvetica Neue"/>
                  <a:cs typeface="Helvetica Neue"/>
                </a:rPr>
                <a:t>.</a:t>
              </a:r>
              <a:r>
                <a:rPr lang="ro-RO" sz="900" dirty="0" smtClean="0">
                  <a:latin typeface="Helvetica Neue"/>
                  <a:ea typeface="Helvetica Neue"/>
                  <a:cs typeface="Helvetica Neue"/>
                </a:rPr>
                <a:t> Nu reflectă, în mod necesar, opinia Comunităţilor Europene. Comisia Europeană nu răspunde pentru  utilizarea, în orice fel, a informaţiilor cuprinse aici.</a:t>
              </a:r>
              <a:endParaRPr lang="en-GB" sz="900" dirty="0">
                <a:latin typeface="Helvetica Neue"/>
                <a:cs typeface="Helvetica Neue"/>
              </a:endParaRPr>
            </a:p>
          </p:txBody>
        </p:sp>
        <p:sp>
          <p:nvSpPr>
            <p:cNvPr id="21" name="CasellaDiTesto 20"/>
            <p:cNvSpPr txBox="1"/>
            <p:nvPr/>
          </p:nvSpPr>
          <p:spPr>
            <a:xfrm>
              <a:off x="378142" y="8579050"/>
              <a:ext cx="3340259" cy="1200329"/>
            </a:xfrm>
            <a:prstGeom prst="rect">
              <a:avLst/>
            </a:prstGeom>
            <a:solidFill>
              <a:schemeClr val="bg1">
                <a:lumMod val="85000"/>
              </a:schemeClr>
            </a:solidFill>
          </p:spPr>
          <p:txBody>
            <a:bodyPr wrap="square" numCol="1" spcCol="144000" rtlCol="0">
              <a:spAutoFit/>
            </a:bodyPr>
            <a:lstStyle/>
            <a:p>
              <a:r>
                <a:rPr lang="en-GB" sz="900" b="1" dirty="0" err="1" smtClean="0">
                  <a:solidFill>
                    <a:srgbClr val="990000"/>
                  </a:solidFill>
                  <a:latin typeface="Helvetica Neue"/>
                  <a:cs typeface="Helvetica Neue"/>
                </a:rPr>
                <a:t>Solicitant</a:t>
              </a:r>
              <a:r>
                <a:rPr lang="en-GB" sz="900" dirty="0" smtClean="0">
                  <a:latin typeface="Helvetica Neue"/>
                  <a:cs typeface="Helvetica Neue"/>
                </a:rPr>
                <a:t>: </a:t>
              </a:r>
              <a:r>
                <a:rPr lang="en-GB" sz="900" dirty="0" err="1" smtClean="0">
                  <a:latin typeface="Helvetica Neue"/>
                  <a:cs typeface="Helvetica Neue"/>
                </a:rPr>
                <a:t>Municipalitatea</a:t>
              </a:r>
              <a:r>
                <a:rPr lang="en-GB" sz="900" dirty="0" smtClean="0">
                  <a:latin typeface="Helvetica Neue"/>
                  <a:cs typeface="Helvetica Neue"/>
                </a:rPr>
                <a:t> din </a:t>
              </a:r>
              <a:r>
                <a:rPr lang="en-GB" sz="900" dirty="0" err="1" smtClean="0">
                  <a:latin typeface="Helvetica Neue"/>
                  <a:cs typeface="Helvetica Neue"/>
                </a:rPr>
                <a:t>Città</a:t>
              </a:r>
              <a:r>
                <a:rPr lang="en-GB" sz="900" dirty="0" smtClean="0">
                  <a:latin typeface="Helvetica Neue"/>
                  <a:cs typeface="Helvetica Neue"/>
                </a:rPr>
                <a:t> di </a:t>
              </a:r>
              <a:r>
                <a:rPr lang="en-GB" sz="900" dirty="0" err="1" smtClean="0">
                  <a:latin typeface="Helvetica Neue"/>
                  <a:cs typeface="Helvetica Neue"/>
                </a:rPr>
                <a:t>Castello</a:t>
              </a:r>
              <a:r>
                <a:rPr lang="en-GB" sz="900" dirty="0" smtClean="0">
                  <a:latin typeface="Helvetica Neue"/>
                  <a:cs typeface="Helvetica Neue"/>
                </a:rPr>
                <a:t> (Italy)</a:t>
              </a:r>
            </a:p>
            <a:p>
              <a:endParaRPr lang="en-GB" sz="900" b="1" dirty="0" smtClean="0">
                <a:latin typeface="Helvetica Neue"/>
                <a:cs typeface="Helvetica Neue"/>
              </a:endParaRPr>
            </a:p>
            <a:p>
              <a:r>
                <a:rPr lang="en-GB" sz="900" b="1" dirty="0" err="1" smtClean="0">
                  <a:solidFill>
                    <a:srgbClr val="990000"/>
                  </a:solidFill>
                  <a:latin typeface="Helvetica Neue"/>
                  <a:cs typeface="Helvetica Neue"/>
                </a:rPr>
                <a:t>Parteneri</a:t>
              </a:r>
              <a:r>
                <a:rPr lang="en-GB" sz="900" dirty="0" smtClean="0">
                  <a:latin typeface="Helvetica Neue"/>
                  <a:cs typeface="Helvetica Neue"/>
                </a:rPr>
                <a:t>: </a:t>
              </a:r>
              <a:r>
                <a:rPr lang="en-GB" sz="900" dirty="0" err="1" smtClean="0">
                  <a:latin typeface="Helvetica Neue"/>
                  <a:cs typeface="Helvetica Neue"/>
                </a:rPr>
                <a:t>Municipalit</a:t>
              </a:r>
              <a:r>
                <a:rPr lang="ro-RO" sz="900" dirty="0" smtClean="0">
                  <a:latin typeface="Helvetica Neue"/>
                  <a:cs typeface="Helvetica Neue"/>
                </a:rPr>
                <a:t>ăţile din </a:t>
              </a:r>
              <a:r>
                <a:rPr lang="en-GB" sz="900" dirty="0" err="1" smtClean="0">
                  <a:latin typeface="Helvetica Neue"/>
                  <a:cs typeface="Helvetica Neue"/>
                </a:rPr>
                <a:t>Joué</a:t>
              </a:r>
              <a:r>
                <a:rPr lang="en-GB" sz="900" dirty="0" smtClean="0">
                  <a:latin typeface="Helvetica Neue"/>
                  <a:cs typeface="Helvetica Neue"/>
                </a:rPr>
                <a:t> </a:t>
              </a:r>
              <a:r>
                <a:rPr lang="en-GB" sz="900" dirty="0" err="1" smtClean="0">
                  <a:latin typeface="Helvetica Neue"/>
                  <a:cs typeface="Helvetica Neue"/>
                </a:rPr>
                <a:t>Lès</a:t>
              </a:r>
              <a:r>
                <a:rPr lang="en-GB" sz="900" dirty="0" smtClean="0">
                  <a:latin typeface="Helvetica Neue"/>
                  <a:cs typeface="Helvetica Neue"/>
                </a:rPr>
                <a:t> Tours (Fran</a:t>
              </a:r>
              <a:r>
                <a:rPr lang="ro-RO" sz="900" dirty="0" smtClean="0">
                  <a:latin typeface="Helvetica Neue"/>
                  <a:cs typeface="Helvetica Neue"/>
                </a:rPr>
                <a:t>ţa</a:t>
              </a:r>
              <a:r>
                <a:rPr lang="en-GB" sz="900" dirty="0" smtClean="0">
                  <a:latin typeface="Helvetica Neue"/>
                  <a:cs typeface="Helvetica Neue"/>
                </a:rPr>
                <a:t>), </a:t>
              </a:r>
              <a:r>
                <a:rPr lang="en-GB" sz="900" dirty="0" err="1" smtClean="0">
                  <a:latin typeface="Helvetica Neue"/>
                  <a:cs typeface="Helvetica Neue"/>
                </a:rPr>
                <a:t>Lörrach</a:t>
              </a:r>
              <a:r>
                <a:rPr lang="en-GB" sz="900" dirty="0" smtClean="0">
                  <a:latin typeface="Helvetica Neue"/>
                  <a:cs typeface="Helvetica Neue"/>
                </a:rPr>
                <a:t> (German</a:t>
              </a:r>
              <a:r>
                <a:rPr lang="ro-RO" sz="900" dirty="0" smtClean="0">
                  <a:latin typeface="Helvetica Neue"/>
                  <a:cs typeface="Helvetica Neue"/>
                </a:rPr>
                <a:t>ia</a:t>
              </a:r>
              <a:r>
                <a:rPr lang="en-GB" sz="900" dirty="0" smtClean="0">
                  <a:latin typeface="Helvetica Neue"/>
                  <a:cs typeface="Helvetica Neue"/>
                </a:rPr>
                <a:t>), </a:t>
              </a:r>
              <a:r>
                <a:rPr lang="en-GB" sz="900" dirty="0" err="1" smtClean="0">
                  <a:latin typeface="Helvetica Neue"/>
                  <a:cs typeface="Helvetica Neue"/>
                </a:rPr>
                <a:t>Sighi</a:t>
              </a:r>
              <a:r>
                <a:rPr lang="ro-RO" sz="900" dirty="0" smtClean="0">
                  <a:latin typeface="Helvetica Neue"/>
                  <a:cs typeface="Helvetica Neue"/>
                </a:rPr>
                <a:t>ş</a:t>
              </a:r>
              <a:r>
                <a:rPr lang="en-GB" sz="900" dirty="0" err="1" smtClean="0">
                  <a:latin typeface="Helvetica Neue"/>
                  <a:cs typeface="Helvetica Neue"/>
                </a:rPr>
                <a:t>oara</a:t>
              </a:r>
              <a:r>
                <a:rPr lang="en-GB" sz="900" dirty="0" smtClean="0">
                  <a:latin typeface="Helvetica Neue"/>
                  <a:cs typeface="Helvetica Neue"/>
                </a:rPr>
                <a:t> (Romania), </a:t>
              </a:r>
              <a:r>
                <a:rPr lang="en-GB" sz="900" dirty="0" err="1" smtClean="0">
                  <a:latin typeface="Helvetica Neue"/>
                  <a:cs typeface="Helvetica Neue"/>
                </a:rPr>
                <a:t>Smolyan</a:t>
              </a:r>
              <a:r>
                <a:rPr lang="en-GB" sz="900" dirty="0" smtClean="0">
                  <a:latin typeface="Helvetica Neue"/>
                  <a:cs typeface="Helvetica Neue"/>
                </a:rPr>
                <a:t> (Bulgaria) </a:t>
              </a:r>
              <a:r>
                <a:rPr lang="ro-RO" sz="900" dirty="0" smtClean="0">
                  <a:latin typeface="Helvetica Neue"/>
                  <a:cs typeface="Helvetica Neue"/>
                </a:rPr>
                <a:t>şi Agenţia Utopiilor Practice</a:t>
              </a:r>
              <a:r>
                <a:rPr lang="en-GB" sz="900" dirty="0" smtClean="0">
                  <a:latin typeface="Helvetica Neue"/>
                  <a:cs typeface="Helvetica Neue"/>
                </a:rPr>
                <a:t> (Ital</a:t>
              </a:r>
              <a:r>
                <a:rPr lang="ro-RO" sz="900" dirty="0" smtClean="0">
                  <a:latin typeface="Helvetica Neue"/>
                  <a:cs typeface="Helvetica Neue"/>
                </a:rPr>
                <a:t>ia</a:t>
              </a:r>
              <a:r>
                <a:rPr lang="en-GB" sz="900" dirty="0" smtClean="0">
                  <a:latin typeface="Helvetica Neue"/>
                  <a:cs typeface="Helvetica Neue"/>
                </a:rPr>
                <a:t>)</a:t>
              </a:r>
            </a:p>
            <a:p>
              <a:endParaRPr lang="en-GB" sz="900" dirty="0" smtClean="0">
                <a:latin typeface="Helvetica Neue"/>
                <a:cs typeface="Helvetica Neue"/>
              </a:endParaRPr>
            </a:p>
            <a:p>
              <a:r>
                <a:rPr lang="en-GB" sz="900" b="1" dirty="0" smtClean="0">
                  <a:solidFill>
                    <a:srgbClr val="990000"/>
                  </a:solidFill>
                  <a:latin typeface="Helvetica Neue"/>
                  <a:cs typeface="Helvetica Neue"/>
                </a:rPr>
                <a:t>Contact</a:t>
              </a:r>
              <a:r>
                <a:rPr lang="en-GB" sz="900" dirty="0" smtClean="0">
                  <a:latin typeface="Helvetica Neue"/>
                  <a:cs typeface="Helvetica Neue"/>
                </a:rPr>
                <a:t>:  </a:t>
              </a:r>
              <a:r>
                <a:rPr lang="ro-RO" sz="900" dirty="0" smtClean="0">
                  <a:latin typeface="Helvetica Neue"/>
                  <a:cs typeface="Helvetica Neue"/>
                </a:rPr>
                <a:t>Agenţia Utopiilor Practice</a:t>
              </a:r>
              <a:r>
                <a:rPr lang="en-GB" sz="900" dirty="0" smtClean="0">
                  <a:latin typeface="Helvetica Neue"/>
                  <a:cs typeface="Helvetica Neue"/>
                </a:rPr>
                <a:t> segreteria@utopieconcrete.it </a:t>
              </a:r>
            </a:p>
          </p:txBody>
        </p:sp>
        <p:pic>
          <p:nvPicPr>
            <p:cNvPr id="22" name="Immagine 21" descr="eu_flag_europe_for_citizens_co_funded_vect_pos_[cmyk]_left_en.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89057" y="8576921"/>
              <a:ext cx="3295650" cy="786159"/>
            </a:xfrm>
            <a:prstGeom prst="rect">
              <a:avLst/>
            </a:prstGeom>
          </p:spPr>
        </p:pic>
      </p:grpSp>
      <p:pic>
        <p:nvPicPr>
          <p:cNvPr id="3" name="Immagin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947049" y="4412213"/>
            <a:ext cx="3132000" cy="2081812"/>
          </a:xfrm>
          <a:prstGeom prst="rect">
            <a:avLst/>
          </a:prstGeom>
        </p:spPr>
      </p:pic>
    </p:spTree>
    <p:extLst>
      <p:ext uri="{BB962C8B-B14F-4D97-AF65-F5344CB8AC3E}">
        <p14:creationId xmlns="" xmlns:p14="http://schemas.microsoft.com/office/powerpoint/2010/main" val="2425363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1399</TotalTime>
  <Words>746</Words>
  <Application>Microsoft Office PowerPoint</Application>
  <PresentationFormat>Custom</PresentationFormat>
  <Paragraphs>33</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Tema di Office</vt:lpstr>
      <vt:lpstr>CONTINUITATEA REŢELEI MUSTER</vt:lpstr>
      <vt:lpstr>Localizarea Obiectivelor Dezvoltării Sustenabile: cercetarea elevilor de la liceul Pliny the Younger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Maria Guerrieri</dc:creator>
  <cp:lastModifiedBy>Ioana</cp:lastModifiedBy>
  <cp:revision>148</cp:revision>
  <cp:lastPrinted>2016-11-17T10:40:25Z</cp:lastPrinted>
  <dcterms:created xsi:type="dcterms:W3CDTF">2015-12-02T13:33:46Z</dcterms:created>
  <dcterms:modified xsi:type="dcterms:W3CDTF">2017-03-31T11:24:15Z</dcterms:modified>
</cp:coreProperties>
</file>